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4"/>
  </p:notesMasterIdLst>
  <p:sldIdLst>
    <p:sldId id="336" r:id="rId2"/>
    <p:sldId id="475" r:id="rId3"/>
    <p:sldId id="474" r:id="rId4"/>
    <p:sldId id="423" r:id="rId5"/>
    <p:sldId id="480" r:id="rId6"/>
    <p:sldId id="424" r:id="rId7"/>
    <p:sldId id="425" r:id="rId8"/>
    <p:sldId id="430" r:id="rId9"/>
    <p:sldId id="476" r:id="rId10"/>
    <p:sldId id="469" r:id="rId11"/>
    <p:sldId id="456" r:id="rId12"/>
    <p:sldId id="457" r:id="rId13"/>
    <p:sldId id="458" r:id="rId14"/>
    <p:sldId id="459" r:id="rId15"/>
    <p:sldId id="544" r:id="rId16"/>
    <p:sldId id="461" r:id="rId17"/>
    <p:sldId id="462" r:id="rId18"/>
    <p:sldId id="465" r:id="rId19"/>
    <p:sldId id="463" r:id="rId20"/>
    <p:sldId id="467" r:id="rId21"/>
    <p:sldId id="493" r:id="rId22"/>
    <p:sldId id="529" r:id="rId23"/>
    <p:sldId id="488" r:id="rId24"/>
    <p:sldId id="494" r:id="rId25"/>
    <p:sldId id="485" r:id="rId26"/>
    <p:sldId id="484" r:id="rId27"/>
    <p:sldId id="516" r:id="rId28"/>
    <p:sldId id="521" r:id="rId29"/>
    <p:sldId id="522" r:id="rId30"/>
    <p:sldId id="531" r:id="rId31"/>
    <p:sldId id="543" r:id="rId32"/>
    <p:sldId id="478"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van4995@gmail.com" initials="i" lastIdx="3" clrIdx="0">
    <p:extLst>
      <p:ext uri="{19B8F6BF-5375-455C-9EA6-DF929625EA0E}">
        <p15:presenceInfo xmlns:p15="http://schemas.microsoft.com/office/powerpoint/2012/main" userId="5f2ca59b9e73ce2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97D85E"/>
    <a:srgbClr val="ABF265"/>
    <a:srgbClr val="0432FF"/>
    <a:srgbClr val="00652E"/>
    <a:srgbClr val="F989FF"/>
    <a:srgbClr val="3DD8FF"/>
    <a:srgbClr val="43FF5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37"/>
    <p:restoredTop sz="95735" autoAdjust="0"/>
  </p:normalViewPr>
  <p:slideViewPr>
    <p:cSldViewPr snapToGrid="0" snapToObjects="1">
      <p:cViewPr varScale="1">
        <p:scale>
          <a:sx n="104" d="100"/>
          <a:sy n="104" d="100"/>
        </p:scale>
        <p:origin x="400" y="200"/>
      </p:cViewPr>
      <p:guideLst>
        <p:guide orient="horz" pos="2160"/>
        <p:guide pos="2880"/>
      </p:guideLst>
    </p:cSldViewPr>
  </p:slideViewPr>
  <p:outlineViewPr>
    <p:cViewPr>
      <p:scale>
        <a:sx n="33" d="100"/>
        <a:sy n="33" d="100"/>
      </p:scale>
      <p:origin x="0" y="-5696"/>
    </p:cViewPr>
  </p:outlin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3-20T15:11:41.732" idx="3">
    <p:pos x="7080" y="3240"/>
    <p:text/>
    <p:extLst>
      <p:ext uri="{C676402C-5697-4E1C-873F-D02D1690AC5C}">
        <p15:threadingInfo xmlns:p15="http://schemas.microsoft.com/office/powerpoint/2012/main" timeZoneBias="-18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pn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D89F9D6-0936-0A44-8D77-FCADF68F9906}" type="datetimeFigureOut">
              <a:rPr lang="en-US" smtClean="0"/>
              <a:t>10/28/24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A951B4-D45D-3C46-AC4A-CB7D1C8721AB}" type="slidenum">
              <a:rPr lang="en-US" smtClean="0"/>
              <a:t>‹#›</a:t>
            </a:fld>
            <a:endParaRPr lang="en-US"/>
          </a:p>
        </p:txBody>
      </p:sp>
    </p:spTree>
    <p:extLst>
      <p:ext uri="{BB962C8B-B14F-4D97-AF65-F5344CB8AC3E}">
        <p14:creationId xmlns:p14="http://schemas.microsoft.com/office/powerpoint/2010/main" val="41828606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err="1"/>
              <a:t>Je</a:t>
            </a:r>
            <a:r>
              <a:rPr lang="en-US" sz="4000" dirty="0"/>
              <a:t> </a:t>
            </a:r>
            <a:r>
              <a:rPr lang="en-US" sz="4000" dirty="0" err="1"/>
              <a:t>vais</a:t>
            </a:r>
            <a:r>
              <a:rPr lang="en-US" sz="4000" dirty="0"/>
              <a:t> </a:t>
            </a:r>
            <a:r>
              <a:rPr lang="en-US" sz="4000" dirty="0" err="1"/>
              <a:t>vous</a:t>
            </a:r>
            <a:r>
              <a:rPr lang="en-US" sz="4000" baseline="0" dirty="0"/>
              <a:t> </a:t>
            </a:r>
            <a:r>
              <a:rPr lang="en-US" sz="4000" baseline="0" dirty="0" err="1"/>
              <a:t>raconter</a:t>
            </a:r>
            <a:r>
              <a:rPr lang="en-US" sz="4000" baseline="0" dirty="0"/>
              <a:t> </a:t>
            </a:r>
            <a:r>
              <a:rPr lang="en-US" sz="4000" baseline="0" dirty="0" err="1"/>
              <a:t>l'histoire</a:t>
            </a:r>
            <a:r>
              <a:rPr lang="en-US" sz="4000" baseline="0" dirty="0"/>
              <a:t> de la </a:t>
            </a:r>
            <a:r>
              <a:rPr lang="en-US" sz="4000" baseline="0" dirty="0" err="1"/>
              <a:t>sélection</a:t>
            </a:r>
            <a:r>
              <a:rPr lang="en-US" sz="4000" baseline="0" dirty="0"/>
              <a:t> </a:t>
            </a:r>
            <a:r>
              <a:rPr lang="en-US" sz="4000" baseline="0" dirty="0" err="1"/>
              <a:t>naturelle</a:t>
            </a:r>
            <a:r>
              <a:rPr lang="en-US" sz="4000" baseline="0" dirty="0"/>
              <a:t>, qui </a:t>
            </a:r>
            <a:r>
              <a:rPr lang="en-US" sz="4000" baseline="0" dirty="0" err="1"/>
              <a:t>est</a:t>
            </a:r>
            <a:r>
              <a:rPr lang="en-US" sz="4000" baseline="0" dirty="0"/>
              <a:t> </a:t>
            </a:r>
            <a:r>
              <a:rPr lang="en-US" sz="4000" baseline="0" dirty="0" err="1"/>
              <a:t>responsable</a:t>
            </a:r>
            <a:r>
              <a:rPr lang="en-US" sz="4000" baseline="0" dirty="0"/>
              <a:t> de </a:t>
            </a:r>
            <a:r>
              <a:rPr lang="en-US" sz="4000" baseline="0" dirty="0" err="1"/>
              <a:t>toute</a:t>
            </a:r>
            <a:r>
              <a:rPr lang="en-US" sz="4000" baseline="0" dirty="0"/>
              <a:t> la </a:t>
            </a:r>
            <a:r>
              <a:rPr lang="en-US" sz="4000" baseline="0" dirty="0" err="1"/>
              <a:t>diversité</a:t>
            </a:r>
            <a:r>
              <a:rPr lang="en-US" sz="4000" baseline="0" dirty="0"/>
              <a:t> de la vie sur la </a:t>
            </a:r>
            <a:r>
              <a:rPr lang="en-US" sz="4000" baseline="0" dirty="0" err="1"/>
              <a:t>planète</a:t>
            </a:r>
            <a:r>
              <a:rPr lang="en-US" sz="4000" baseline="0" dirty="0"/>
              <a:t>.</a:t>
            </a:r>
            <a:endParaRPr lang="en-US" sz="4000" dirty="0"/>
          </a:p>
        </p:txBody>
      </p:sp>
      <p:sp>
        <p:nvSpPr>
          <p:cNvPr id="4" name="Slide Number Placeholder 3"/>
          <p:cNvSpPr>
            <a:spLocks noGrp="1"/>
          </p:cNvSpPr>
          <p:nvPr>
            <p:ph type="sldNum" sz="quarter" idx="10"/>
          </p:nvPr>
        </p:nvSpPr>
        <p:spPr/>
        <p:txBody>
          <a:bodyPr/>
          <a:lstStyle/>
          <a:p>
            <a:fld id="{CDA951B4-D45D-3C46-AC4A-CB7D1C8721AB}" type="slidenum">
              <a:rPr lang="en-US" smtClean="0"/>
              <a:t>1</a:t>
            </a:fld>
            <a:endParaRPr lang="en-US"/>
          </a:p>
        </p:txBody>
      </p:sp>
    </p:spTree>
    <p:extLst>
      <p:ext uri="{BB962C8B-B14F-4D97-AF65-F5344CB8AC3E}">
        <p14:creationId xmlns:p14="http://schemas.microsoft.com/office/powerpoint/2010/main" val="452463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 working model of evolution in </a:t>
            </a:r>
            <a:r>
              <a:rPr lang="en-GB" sz="1200" i="1" kern="1200" dirty="0">
                <a:solidFill>
                  <a:schemeClr val="tx1"/>
                </a:solidFill>
                <a:effectLst/>
                <a:latin typeface="+mn-lt"/>
                <a:ea typeface="+mn-ea"/>
                <a:cs typeface="+mn-cs"/>
              </a:rPr>
              <a:t>pro</a:t>
            </a:r>
            <a:r>
              <a:rPr lang="en-GB" sz="1200" kern="1200" dirty="0">
                <a:solidFill>
                  <a:schemeClr val="tx1"/>
                </a:solidFill>
                <a:effectLst/>
                <a:latin typeface="+mn-lt"/>
                <a:ea typeface="+mn-ea"/>
                <a:cs typeface="+mn-cs"/>
              </a:rPr>
              <a:t>. A quick initial switch of </a:t>
            </a:r>
            <a:r>
              <a:rPr lang="en-GB" sz="1200" kern="1200" dirty="0" err="1">
                <a:solidFill>
                  <a:schemeClr val="tx1"/>
                </a:solidFill>
                <a:effectLst/>
                <a:latin typeface="+mn-lt"/>
                <a:ea typeface="+mn-ea"/>
                <a:cs typeface="+mn-cs"/>
              </a:rPr>
              <a:t>dom</a:t>
            </a:r>
            <a:r>
              <a:rPr lang="en-GB" sz="1200" kern="1200" dirty="0">
                <a:solidFill>
                  <a:schemeClr val="tx1"/>
                </a:solidFill>
                <a:effectLst/>
                <a:latin typeface="+mn-lt"/>
                <a:ea typeface="+mn-ea"/>
                <a:cs typeface="+mn-cs"/>
              </a:rPr>
              <a:t>- </a:t>
            </a:r>
            <a:r>
              <a:rPr lang="en-GB" sz="1200" kern="1200" dirty="0" err="1">
                <a:solidFill>
                  <a:schemeClr val="tx1"/>
                </a:solidFill>
                <a:effectLst/>
                <a:latin typeface="+mn-lt"/>
                <a:ea typeface="+mn-ea"/>
                <a:cs typeface="+mn-cs"/>
              </a:rPr>
              <a:t>inant</a:t>
            </a:r>
            <a:r>
              <a:rPr lang="en-GB" sz="1200" kern="1200" dirty="0">
                <a:solidFill>
                  <a:schemeClr val="tx1"/>
                </a:solidFill>
                <a:effectLst/>
                <a:latin typeface="+mn-lt"/>
                <a:ea typeface="+mn-ea"/>
                <a:cs typeface="+mn-cs"/>
              </a:rPr>
              <a:t> epitopes redefines wild type for a number of sites, which then revert to this new wild type at speeds inversely proportional to their selection coefficients. (a) Time dependence of mutant frequency at three sites linked to an epitope. The three selection coefficients after the epitope switch are shown near correspond- </a:t>
            </a:r>
            <a:r>
              <a:rPr lang="en-GB" sz="1200" kern="1200" dirty="0" err="1">
                <a:solidFill>
                  <a:schemeClr val="tx1"/>
                </a:solidFill>
                <a:effectLst/>
                <a:latin typeface="+mn-lt"/>
                <a:ea typeface="+mn-ea"/>
                <a:cs typeface="+mn-cs"/>
              </a:rPr>
              <a:t>ing</a:t>
            </a:r>
            <a:r>
              <a:rPr lang="en-GB" sz="1200" kern="1200" dirty="0">
                <a:solidFill>
                  <a:schemeClr val="tx1"/>
                </a:solidFill>
                <a:effectLst/>
                <a:latin typeface="+mn-lt"/>
                <a:ea typeface="+mn-ea"/>
                <a:cs typeface="+mn-cs"/>
              </a:rPr>
              <a:t> curves. (b) Evolution of an individual consensus sequence at the three sites. </a:t>
            </a:r>
            <a:r>
              <a:rPr lang="en-GB" sz="1200" kern="1200" dirty="0" err="1">
                <a:solidFill>
                  <a:schemeClr val="tx1"/>
                </a:solidFill>
                <a:effectLst/>
                <a:latin typeface="+mn-lt"/>
                <a:ea typeface="+mn-ea"/>
                <a:cs typeface="+mn-cs"/>
              </a:rPr>
              <a:t>pt</a:t>
            </a:r>
            <a:r>
              <a:rPr lang="en-GB" sz="1200" kern="1200" dirty="0">
                <a:solidFill>
                  <a:schemeClr val="tx1"/>
                </a:solidFill>
                <a:effectLst/>
                <a:latin typeface="+mn-lt"/>
                <a:ea typeface="+mn-ea"/>
                <a:cs typeface="+mn-cs"/>
              </a:rPr>
              <a:t>, patient. </a:t>
            </a:r>
            <a:endParaRPr lang="en-GB" dirty="0"/>
          </a:p>
          <a:p>
            <a:endParaRPr lang="en-FR" dirty="0"/>
          </a:p>
        </p:txBody>
      </p:sp>
      <p:sp>
        <p:nvSpPr>
          <p:cNvPr id="4" name="Slide Number Placeholder 3"/>
          <p:cNvSpPr>
            <a:spLocks noGrp="1"/>
          </p:cNvSpPr>
          <p:nvPr>
            <p:ph type="sldNum" sz="quarter" idx="5"/>
          </p:nvPr>
        </p:nvSpPr>
        <p:spPr/>
        <p:txBody>
          <a:bodyPr/>
          <a:lstStyle/>
          <a:p>
            <a:fld id="{CDA951B4-D45D-3C46-AC4A-CB7D1C8721AB}" type="slidenum">
              <a:rPr lang="en-US" smtClean="0"/>
              <a:t>5</a:t>
            </a:fld>
            <a:endParaRPr lang="en-US"/>
          </a:p>
        </p:txBody>
      </p:sp>
    </p:spTree>
    <p:extLst>
      <p:ext uri="{BB962C8B-B14F-4D97-AF65-F5344CB8AC3E}">
        <p14:creationId xmlns:p14="http://schemas.microsoft.com/office/powerpoint/2010/main" val="949344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3186953" y="268288"/>
            <a:ext cx="5669280" cy="3900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400" y="4208929"/>
            <a:ext cx="5458968" cy="1048684"/>
          </a:xfrm>
        </p:spPr>
        <p:txBody>
          <a:bodyPr vert="horz" lIns="91440" tIns="45720" rIns="91440" bIns="45720" rtlCol="0" anchor="b" anchorCtr="0">
            <a:normAutofit/>
          </a:bodyPr>
          <a:lstStyle>
            <a:lvl1pPr algn="l" defTabSz="914400" rtl="0" eaLnBrk="1" latinLnBrk="0" hangingPunct="1">
              <a:spcBef>
                <a:spcPct val="0"/>
              </a:spcBef>
              <a:buNone/>
              <a:defRPr sz="4600" kern="1200">
                <a:solidFill>
                  <a:schemeClr val="accent1"/>
                </a:solidFill>
                <a:latin typeface="+mj-lt"/>
                <a:ea typeface="+mj-ea"/>
                <a:cs typeface="+mj-cs"/>
              </a:defRPr>
            </a:lvl1pPr>
          </a:lstStyle>
          <a:p>
            <a:r>
              <a:rPr lang="ru-RU"/>
              <a:t>Click to edit Master title style</a:t>
            </a:r>
            <a:endParaRPr/>
          </a:p>
        </p:txBody>
      </p:sp>
      <p:sp>
        <p:nvSpPr>
          <p:cNvPr id="3" name="Subtitle 2"/>
          <p:cNvSpPr>
            <a:spLocks noGrp="1"/>
          </p:cNvSpPr>
          <p:nvPr>
            <p:ph type="subTitle" idx="1"/>
          </p:nvPr>
        </p:nvSpPr>
        <p:spPr>
          <a:xfrm>
            <a:off x="3200400" y="5257800"/>
            <a:ext cx="5458968" cy="621792"/>
          </a:xfrm>
        </p:spPr>
        <p:txBody>
          <a:bodyPr vert="horz" lIns="91440" tIns="45720" rIns="91440" bIns="45720" rtlCol="0">
            <a:normAutofit/>
          </a:bodyPr>
          <a:lstStyle>
            <a:lvl1pPr marL="0" indent="0" algn="l" defTabSz="914400" rtl="0" eaLnBrk="1" latinLnBrk="0" hangingPunct="1">
              <a:spcBef>
                <a:spcPts val="0"/>
              </a:spcBef>
              <a:buClr>
                <a:schemeClr val="accent1"/>
              </a:buClr>
              <a:buSzPct val="100000"/>
              <a:buFont typeface="Wingdings 2" pitchFamily="18" charset="2"/>
              <a:buNone/>
              <a:defRPr sz="1600" kern="1200">
                <a:solidFill>
                  <a:schemeClr val="tx2"/>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Click to edit Master subtitle style</a:t>
            </a:r>
            <a:endParaRPr dirty="0"/>
          </a:p>
        </p:txBody>
      </p:sp>
      <p:sp>
        <p:nvSpPr>
          <p:cNvPr id="4" name="Date Placeholder 3"/>
          <p:cNvSpPr>
            <a:spLocks noGrp="1"/>
          </p:cNvSpPr>
          <p:nvPr>
            <p:ph type="dt" sz="half" idx="10"/>
          </p:nvPr>
        </p:nvSpPr>
        <p:spPr>
          <a:xfrm>
            <a:off x="3276600" y="390525"/>
            <a:ext cx="5504688" cy="365125"/>
          </a:xfrm>
        </p:spPr>
        <p:txBody>
          <a:bodyPr vert="horz" lIns="91440" tIns="45720" rIns="91440" bIns="45720" rtlCol="0" anchor="ctr"/>
          <a:lstStyle>
            <a:lvl1pPr marL="0" algn="r" defTabSz="914400" rtl="0" eaLnBrk="1" latinLnBrk="0" hangingPunct="1">
              <a:defRPr sz="2200" b="0" kern="1200" baseline="0">
                <a:solidFill>
                  <a:schemeClr val="bg1"/>
                </a:solidFill>
                <a:latin typeface="+mn-lt"/>
                <a:ea typeface="+mn-ea"/>
                <a:cs typeface="+mn-cs"/>
              </a:defRPr>
            </a:lvl1p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a:xfrm>
            <a:off x="3218688" y="6356350"/>
            <a:ext cx="4736592" cy="365125"/>
          </a:xfrm>
        </p:spPr>
        <p:txBody>
          <a:bodyPr vert="horz" lIns="91440" tIns="45720" rIns="91440" bIns="45720" rtlCol="0" anchor="ctr"/>
          <a:lstStyle>
            <a:lvl1pPr marL="0" algn="l" defTabSz="914400" rtl="0" eaLnBrk="1" latinLnBrk="0" hangingPunct="1">
              <a:defRPr sz="1100" b="1" kern="1200">
                <a:solidFill>
                  <a:schemeClr val="tx2">
                    <a:lumMod val="60000"/>
                    <a:lumOff val="40000"/>
                  </a:schemeClr>
                </a:solidFill>
                <a:latin typeface="+mn-lt"/>
                <a:ea typeface="+mn-ea"/>
                <a:cs typeface="+mn-cs"/>
              </a:defRPr>
            </a:lvl1pPr>
          </a:lstStyle>
          <a:p>
            <a:endParaRPr lang="en-US"/>
          </a:p>
        </p:txBody>
      </p:sp>
      <p:sp>
        <p:nvSpPr>
          <p:cNvPr id="6" name="Slide Number Placeholder 5"/>
          <p:cNvSpPr>
            <a:spLocks noGrp="1"/>
          </p:cNvSpPr>
          <p:nvPr>
            <p:ph type="sldNum" sz="quarter" idx="12"/>
          </p:nvPr>
        </p:nvSpPr>
        <p:spPr>
          <a:xfrm>
            <a:off x="8256494"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ru-RU"/>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10" name="Content Placeholder 2"/>
          <p:cNvSpPr>
            <a:spLocks noGrp="1"/>
          </p:cNvSpPr>
          <p:nvPr>
            <p:ph sz="half" idx="14"/>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ru-RU"/>
              <a:t>Click to edit Master title style</a:t>
            </a:r>
            <a:endParaRPr/>
          </a:p>
        </p:txBody>
      </p:sp>
      <p:sp>
        <p:nvSpPr>
          <p:cNvPr id="3" name="Content Placeholder 2"/>
          <p:cNvSpPr>
            <a:spLocks noGrp="1"/>
          </p:cNvSpPr>
          <p:nvPr>
            <p:ph sz="half" idx="1"/>
          </p:nvPr>
        </p:nvSpPr>
        <p:spPr>
          <a:xfrm>
            <a:off x="428244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28244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11" name="Content Placeholder 2"/>
          <p:cNvSpPr>
            <a:spLocks noGrp="1"/>
          </p:cNvSpPr>
          <p:nvPr>
            <p:ph sz="half" idx="14"/>
          </p:nvPr>
        </p:nvSpPr>
        <p:spPr>
          <a:xfrm>
            <a:off x="457200" y="2214562"/>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12" name="Content Placeholder 2"/>
          <p:cNvSpPr>
            <a:spLocks noGrp="1"/>
          </p:cNvSpPr>
          <p:nvPr>
            <p:ph sz="half" idx="15"/>
          </p:nvPr>
        </p:nvSpPr>
        <p:spPr>
          <a:xfrm>
            <a:off x="457200" y="4224973"/>
            <a:ext cx="3566160"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ru-RU"/>
              <a:t>Click to edit Master title style</a:t>
            </a:r>
            <a:endParaRPr/>
          </a:p>
        </p:txBody>
      </p:sp>
      <p:sp>
        <p:nvSpPr>
          <p:cNvPr id="3" name="Date Placeholder 2"/>
          <p:cNvSpPr>
            <a:spLocks noGrp="1"/>
          </p:cNvSpPr>
          <p:nvPr>
            <p:ph type="dt" sz="half" idx="10"/>
          </p:nvPr>
        </p:nvSpPr>
        <p:spPr/>
        <p:txBody>
          <a:bodyPr/>
          <a:lstStyle/>
          <a:p>
            <a:fld id="{B1A24CD3-204F-4468-8EE4-28A6668D006A}" type="datetimeFigureOut">
              <a:rPr lang="en-US" smtClean="0"/>
              <a:t>10/28/24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B1A24CD3-204F-4468-8EE4-28A6668D006A}" type="datetimeFigureOut">
              <a:rPr lang="en-US" smtClean="0"/>
              <a:t>10/28/24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ru-RU"/>
              <a:t>Click to edit Master title style</a:t>
            </a:r>
            <a:endParaRPr/>
          </a:p>
        </p:txBody>
      </p:sp>
      <p:sp>
        <p:nvSpPr>
          <p:cNvPr id="3" name="Content Placeholder 2"/>
          <p:cNvSpPr>
            <a:spLocks noGrp="1"/>
          </p:cNvSpPr>
          <p:nvPr>
            <p:ph idx="1"/>
          </p:nvPr>
        </p:nvSpPr>
        <p:spPr>
          <a:xfrm>
            <a:off x="4762052" y="990600"/>
            <a:ext cx="3566160" cy="513556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Click to edit Master text styles</a:t>
            </a:r>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Rectangle 7"/>
          <p:cNvSpPr/>
          <p:nvPr/>
        </p:nvSpPr>
        <p:spPr>
          <a:xfrm>
            <a:off x="4746811" y="268288"/>
            <a:ext cx="4114800"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95082"/>
            <a:ext cx="3566160" cy="1035424"/>
          </a:xfrm>
        </p:spPr>
        <p:txBody>
          <a:bodyPr anchor="b"/>
          <a:lstStyle>
            <a:lvl1pPr algn="l">
              <a:defRPr sz="2800" b="0"/>
            </a:lvl1pPr>
          </a:lstStyle>
          <a:p>
            <a:r>
              <a:rPr lang="ru-RU"/>
              <a:t>Click to edit Master title style</a:t>
            </a:r>
            <a:endParaRPr/>
          </a:p>
        </p:txBody>
      </p:sp>
      <p:sp>
        <p:nvSpPr>
          <p:cNvPr id="4" name="Text Placeholder 3"/>
          <p:cNvSpPr>
            <a:spLocks noGrp="1"/>
          </p:cNvSpPr>
          <p:nvPr>
            <p:ph type="body" sz="half" idx="2"/>
          </p:nvPr>
        </p:nvSpPr>
        <p:spPr>
          <a:xfrm>
            <a:off x="457199" y="2057400"/>
            <a:ext cx="3566160" cy="3657601"/>
          </a:xfrm>
        </p:spPr>
        <p:txBody>
          <a:bodyPr>
            <a:normAutofit/>
          </a:bodyPr>
          <a:lstStyle>
            <a:lvl1pPr marL="0" indent="0">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Click to edit Master text styles</a:t>
            </a:r>
          </a:p>
        </p:txBody>
      </p:sp>
      <p:sp>
        <p:nvSpPr>
          <p:cNvPr id="5" name="Date Placeholder 4"/>
          <p:cNvSpPr>
            <a:spLocks noGrp="1"/>
          </p:cNvSpPr>
          <p:nvPr>
            <p:ph type="dt" sz="half" idx="10"/>
          </p:nvPr>
        </p:nvSpPr>
        <p:spPr>
          <a:xfrm>
            <a:off x="161365" y="6124014"/>
            <a:ext cx="1752600" cy="365125"/>
          </a:xfrm>
        </p:spPr>
        <p:txBody>
          <a:bodyPr/>
          <a:lstStyle>
            <a:lvl1pPr algn="l">
              <a:defRPr/>
            </a:lvl1p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a:xfrm>
            <a:off x="174812" y="6356350"/>
            <a:ext cx="3863788" cy="365125"/>
          </a:xfrm>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10" name="Picture Placeholder 9"/>
          <p:cNvSpPr>
            <a:spLocks noGrp="1"/>
          </p:cNvSpPr>
          <p:nvPr>
            <p:ph type="pic" sz="quarter" idx="13"/>
          </p:nvPr>
        </p:nvSpPr>
        <p:spPr>
          <a:xfrm>
            <a:off x="4760258" y="990600"/>
            <a:ext cx="4096512" cy="5611813"/>
          </a:xfrm>
        </p:spPr>
        <p:txBody>
          <a:bodyPr/>
          <a:lstStyle>
            <a:lvl1pPr>
              <a:buNone/>
              <a:defRPr/>
            </a:lvl1pPr>
          </a:lstStyle>
          <a:p>
            <a:r>
              <a:rPr lang="ru-RU"/>
              <a:t>Drag picture to placeholder or click icon to add</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8" name="Rectangle 7"/>
          <p:cNvSpPr/>
          <p:nvPr/>
        </p:nvSpPr>
        <p:spPr>
          <a:xfrm>
            <a:off x="7216775" y="268288"/>
            <a:ext cx="1639457"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ru-RU"/>
              <a:t>Click to edit Master title style</a:t>
            </a:r>
            <a:endParaRPr/>
          </a:p>
        </p:txBody>
      </p:sp>
      <p:sp>
        <p:nvSpPr>
          <p:cNvPr id="3" name="Picture Placeholder 2"/>
          <p:cNvSpPr>
            <a:spLocks noGrp="1"/>
          </p:cNvSpPr>
          <p:nvPr>
            <p:ph type="pic" idx="1"/>
          </p:nvPr>
        </p:nvSpPr>
        <p:spPr>
          <a:xfrm>
            <a:off x="269874" y="268288"/>
            <a:ext cx="6858000"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Drag picture to placeholder or click icon to add</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Click to edit Master text styles</a:t>
            </a:r>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4 Pictures with Caption">
    <p:spTree>
      <p:nvGrpSpPr>
        <p:cNvPr id="1" name=""/>
        <p:cNvGrpSpPr/>
        <p:nvPr/>
      </p:nvGrpSpPr>
      <p:grpSpPr>
        <a:xfrm>
          <a:off x="0" y="0"/>
          <a:ext cx="0" cy="0"/>
          <a:chOff x="0" y="0"/>
          <a:chExt cx="0" cy="0"/>
        </a:xfrm>
      </p:grpSpPr>
      <p:sp>
        <p:nvSpPr>
          <p:cNvPr id="8" name="Rectangle 7"/>
          <p:cNvSpPr/>
          <p:nvPr/>
        </p:nvSpPr>
        <p:spPr>
          <a:xfrm>
            <a:off x="8135471" y="268288"/>
            <a:ext cx="720761" cy="36393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8788" y="4267200"/>
            <a:ext cx="6477000" cy="566738"/>
          </a:xfrm>
        </p:spPr>
        <p:txBody>
          <a:bodyPr anchor="b"/>
          <a:lstStyle>
            <a:lvl1pPr algn="l">
              <a:defRPr sz="2800" b="0"/>
            </a:lvl1pPr>
          </a:lstStyle>
          <a:p>
            <a:r>
              <a:rPr lang="ru-RU"/>
              <a:t>Click to edit Master title style</a:t>
            </a:r>
            <a:endParaRPr/>
          </a:p>
        </p:txBody>
      </p:sp>
      <p:sp>
        <p:nvSpPr>
          <p:cNvPr id="3" name="Picture Placeholder 2"/>
          <p:cNvSpPr>
            <a:spLocks noGrp="1"/>
          </p:cNvSpPr>
          <p:nvPr>
            <p:ph type="pic" idx="1"/>
          </p:nvPr>
        </p:nvSpPr>
        <p:spPr>
          <a:xfrm>
            <a:off x="269874" y="268288"/>
            <a:ext cx="3006726" cy="36393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Drag picture to placeholder or click icon to add</a:t>
            </a:r>
            <a:endParaRPr/>
          </a:p>
        </p:txBody>
      </p:sp>
      <p:sp>
        <p:nvSpPr>
          <p:cNvPr id="4" name="Text Placeholder 3"/>
          <p:cNvSpPr>
            <a:spLocks noGrp="1"/>
          </p:cNvSpPr>
          <p:nvPr>
            <p:ph type="body" sz="half" idx="2"/>
          </p:nvPr>
        </p:nvSpPr>
        <p:spPr>
          <a:xfrm>
            <a:off x="458788" y="4840941"/>
            <a:ext cx="6475412" cy="1304271"/>
          </a:xfrm>
        </p:spPr>
        <p:txBody>
          <a:bodyPr>
            <a:normAutofit/>
          </a:bodyPr>
          <a:lstStyle>
            <a:lvl1pPr marL="0" indent="0">
              <a:spcBef>
                <a:spcPts val="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Click to edit Master text styles</a:t>
            </a:r>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10" name="Picture Placeholder 2"/>
          <p:cNvSpPr>
            <a:spLocks noGrp="1"/>
          </p:cNvSpPr>
          <p:nvPr>
            <p:ph type="pic" idx="13"/>
          </p:nvPr>
        </p:nvSpPr>
        <p:spPr>
          <a:xfrm>
            <a:off x="3352800" y="268288"/>
            <a:ext cx="47019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Drag picture to placeholder or click icon to add</a:t>
            </a:r>
            <a:endParaRPr/>
          </a:p>
        </p:txBody>
      </p:sp>
      <p:sp>
        <p:nvSpPr>
          <p:cNvPr id="11" name="Picture Placeholder 2"/>
          <p:cNvSpPr>
            <a:spLocks noGrp="1"/>
          </p:cNvSpPr>
          <p:nvPr>
            <p:ph type="pic" idx="14"/>
          </p:nvPr>
        </p:nvSpPr>
        <p:spPr>
          <a:xfrm>
            <a:off x="33528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Drag picture to placeholder or click icon to add</a:t>
            </a:r>
            <a:endParaRPr/>
          </a:p>
        </p:txBody>
      </p:sp>
      <p:sp>
        <p:nvSpPr>
          <p:cNvPr id="12" name="Picture Placeholder 2"/>
          <p:cNvSpPr>
            <a:spLocks noGrp="1"/>
          </p:cNvSpPr>
          <p:nvPr>
            <p:ph type="pic" idx="15"/>
          </p:nvPr>
        </p:nvSpPr>
        <p:spPr>
          <a:xfrm>
            <a:off x="5750500" y="2131935"/>
            <a:ext cx="2304288" cy="177566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Drag picture to placeholder or click icon to add</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ru-RU"/>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Date Placeholder 3"/>
          <p:cNvSpPr>
            <a:spLocks noGrp="1"/>
          </p:cNvSpPr>
          <p:nvPr>
            <p:ph type="dt" sz="half" idx="10"/>
          </p:nvPr>
        </p:nvSpPr>
        <p:spPr/>
        <p:txBody>
          <a:body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8148918" y="268288"/>
            <a:ext cx="718073" cy="5669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543799" y="1035424"/>
            <a:ext cx="1322295" cy="5090739"/>
          </a:xfrm>
        </p:spPr>
        <p:txBody>
          <a:bodyPr vert="eaVert" anchor="t" anchorCtr="0"/>
          <a:lstStyle/>
          <a:p>
            <a:r>
              <a:rPr lang="ru-RU"/>
              <a:t>Click to edit Master title style</a:t>
            </a:r>
            <a:endParaRPr/>
          </a:p>
        </p:txBody>
      </p:sp>
      <p:sp>
        <p:nvSpPr>
          <p:cNvPr id="3" name="Vertical Text Placeholder 2"/>
          <p:cNvSpPr>
            <a:spLocks noGrp="1"/>
          </p:cNvSpPr>
          <p:nvPr>
            <p:ph type="body" orient="vert" idx="1"/>
          </p:nvPr>
        </p:nvSpPr>
        <p:spPr>
          <a:xfrm>
            <a:off x="457200" y="1035424"/>
            <a:ext cx="6019800" cy="5109789"/>
          </a:xfrm>
        </p:spPr>
        <p:txBody>
          <a:bodyPr vert="eaVert"/>
          <a:lstStyle>
            <a:lvl5pPr>
              <a:defRPr/>
            </a:lvl5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Date Placeholder 3"/>
          <p:cNvSpPr>
            <a:spLocks noGrp="1"/>
          </p:cNvSpPr>
          <p:nvPr>
            <p:ph type="dt" sz="half" idx="10"/>
          </p:nvPr>
        </p:nvSpPr>
        <p:spPr/>
        <p:txBody>
          <a:body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7212106"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ru-RU"/>
              <a:t>Click to edit Master title style</a:t>
            </a:r>
            <a:endParaRPr/>
          </a:p>
        </p:txBody>
      </p:sp>
      <p:sp>
        <p:nvSpPr>
          <p:cNvPr id="3" name="Content Placeholder 2"/>
          <p:cNvSpPr>
            <a:spLocks noGrp="1"/>
          </p:cNvSpPr>
          <p:nvPr>
            <p:ph idx="1"/>
          </p:nvPr>
        </p:nvSpPr>
        <p:spPr/>
        <p:txBody>
          <a:bodyPr/>
          <a:lstStyle>
            <a:lvl5pPr>
              <a:defRPr/>
            </a:lvl5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Date Placeholder 3"/>
          <p:cNvSpPr>
            <a:spLocks noGrp="1"/>
          </p:cNvSpPr>
          <p:nvPr>
            <p:ph type="dt" sz="half" idx="10"/>
          </p:nvPr>
        </p:nvSpPr>
        <p:spPr>
          <a:xfrm>
            <a:off x="7212106" y="6356350"/>
            <a:ext cx="1752600" cy="365125"/>
          </a:xfrm>
        </p:spPr>
        <p:txBody>
          <a:body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7" name="Rectangle 6"/>
          <p:cNvSpPr/>
          <p:nvPr/>
        </p:nvSpPr>
        <p:spPr>
          <a:xfrm>
            <a:off x="3186953" y="268288"/>
            <a:ext cx="5669280" cy="25603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3200399" y="4171950"/>
            <a:ext cx="5457919" cy="1085850"/>
          </a:xfrm>
        </p:spPr>
        <p:txBody>
          <a:bodyPr>
            <a:normAutofit/>
          </a:bodyPr>
          <a:lstStyle>
            <a:lvl1pPr>
              <a:defRPr sz="4600"/>
            </a:lvl1pPr>
          </a:lstStyle>
          <a:p>
            <a:r>
              <a:rPr lang="ru-RU"/>
              <a:t>Click to edit Master title style</a:t>
            </a:r>
            <a:endParaRPr/>
          </a:p>
        </p:txBody>
      </p:sp>
      <p:sp>
        <p:nvSpPr>
          <p:cNvPr id="3" name="Subtitle 2"/>
          <p:cNvSpPr>
            <a:spLocks noGrp="1"/>
          </p:cNvSpPr>
          <p:nvPr>
            <p:ph type="subTitle" idx="1"/>
          </p:nvPr>
        </p:nvSpPr>
        <p:spPr>
          <a:xfrm>
            <a:off x="3200401" y="5257799"/>
            <a:ext cx="5457918" cy="618565"/>
          </a:xfrm>
        </p:spPr>
        <p:txBody>
          <a:bodyPr>
            <a:normAutofit/>
          </a:bodyPr>
          <a:lstStyle>
            <a:lvl1pPr marL="0" indent="0" algn="l">
              <a:spcBef>
                <a:spcPct val="0"/>
              </a:spcBef>
              <a:buNone/>
              <a:defRPr sz="1600">
                <a:solidFill>
                  <a:schemeClr val="tx2"/>
                </a:solidFill>
              </a:defRPr>
            </a:lvl1pPr>
            <a:lvl2pPr marL="457200" indent="0" algn="ctr">
              <a:spcBef>
                <a:spcPct val="0"/>
              </a:spcBef>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Click to edit Master subtitle style</a:t>
            </a:r>
            <a:endParaRPr dirty="0"/>
          </a:p>
        </p:txBody>
      </p:sp>
      <p:sp>
        <p:nvSpPr>
          <p:cNvPr id="4" name="Date Placeholder 3"/>
          <p:cNvSpPr>
            <a:spLocks noGrp="1"/>
          </p:cNvSpPr>
          <p:nvPr>
            <p:ph type="dt" sz="half" idx="10"/>
          </p:nvPr>
        </p:nvSpPr>
        <p:spPr>
          <a:xfrm>
            <a:off x="3276600" y="389965"/>
            <a:ext cx="5499847" cy="365125"/>
          </a:xfrm>
        </p:spPr>
        <p:txBody>
          <a:bodyPr/>
          <a:lstStyle>
            <a:lvl1pPr>
              <a:defRPr sz="2200" b="0" baseline="0">
                <a:solidFill>
                  <a:schemeClr val="bg1"/>
                </a:solidFill>
              </a:defRPr>
            </a:lvl1p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a:xfrm>
            <a:off x="3213847" y="6356350"/>
            <a:ext cx="4734112" cy="365125"/>
          </a:xfrm>
        </p:spPr>
        <p:txBody>
          <a:bodyPr/>
          <a:lstStyle/>
          <a:p>
            <a:endParaRPr lang="en-US"/>
          </a:p>
        </p:txBody>
      </p:sp>
      <p:sp>
        <p:nvSpPr>
          <p:cNvPr id="6" name="Slide Number Placeholder 5"/>
          <p:cNvSpPr>
            <a:spLocks noGrp="1"/>
          </p:cNvSpPr>
          <p:nvPr>
            <p:ph type="sldNum" sz="quarter" idx="12"/>
          </p:nvPr>
        </p:nvSpPr>
        <p:spPr>
          <a:xfrm>
            <a:off x="8265459" y="6356350"/>
            <a:ext cx="685800" cy="365125"/>
          </a:xfrm>
        </p:spPr>
        <p:txBody>
          <a:bodyPr vert="horz" lIns="91440" tIns="45720" rIns="91440" bIns="45720" rtlCol="0" anchor="ctr"/>
          <a:lstStyle>
            <a:lvl1pPr marL="0" algn="r" defTabSz="914400" rtl="0" eaLnBrk="1" latinLnBrk="0" hangingPunct="1">
              <a:defRPr sz="1100" b="1" kern="1200">
                <a:solidFill>
                  <a:schemeClr val="tx2">
                    <a:lumMod val="60000"/>
                    <a:lumOff val="40000"/>
                  </a:schemeClr>
                </a:solidFill>
                <a:latin typeface="+mn-lt"/>
                <a:ea typeface="+mn-ea"/>
                <a:cs typeface="+mn-cs"/>
              </a:defRPr>
            </a:lvl1p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3200400" y="2877671"/>
            <a:ext cx="5646867" cy="1280160"/>
          </a:xfrm>
        </p:spPr>
        <p:txBody>
          <a:bodyPr/>
          <a:lstStyle>
            <a:lvl1pPr>
              <a:buNone/>
              <a:defRPr/>
            </a:lvl1pPr>
          </a:lstStyle>
          <a:p>
            <a:r>
              <a:rPr lang="ru-RU"/>
              <a:t>Drag picture to placeholder or click icon to add</a:t>
            </a:r>
            <a:endParaRPr/>
          </a:p>
        </p:txBody>
      </p:sp>
      <p:sp>
        <p:nvSpPr>
          <p:cNvPr id="10" name="Rectangle 9"/>
          <p:cNvSpPr/>
          <p:nvPr/>
        </p:nvSpPr>
        <p:spPr>
          <a:xfrm>
            <a:off x="268940" y="268288"/>
            <a:ext cx="182880" cy="3886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Picture">
    <p:spTree>
      <p:nvGrpSpPr>
        <p:cNvPr id="1" name=""/>
        <p:cNvGrpSpPr/>
        <p:nvPr/>
      </p:nvGrpSpPr>
      <p:grpSpPr>
        <a:xfrm>
          <a:off x="0" y="0"/>
          <a:ext cx="0" cy="0"/>
          <a:chOff x="0" y="0"/>
          <a:chExt cx="0" cy="0"/>
        </a:xfrm>
      </p:grpSpPr>
      <p:sp>
        <p:nvSpPr>
          <p:cNvPr id="7" name="Rectangle 6"/>
          <p:cNvSpPr/>
          <p:nvPr/>
        </p:nvSpPr>
        <p:spPr>
          <a:xfrm>
            <a:off x="269875" y="268288"/>
            <a:ext cx="1645920"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78423" y="914400"/>
            <a:ext cx="6508377" cy="1143000"/>
          </a:xfrm>
        </p:spPr>
        <p:txBody>
          <a:bodyPr/>
          <a:lstStyle/>
          <a:p>
            <a:r>
              <a:rPr lang="ru-RU"/>
              <a:t>Click to edit Master title style</a:t>
            </a:r>
            <a:endParaRPr/>
          </a:p>
        </p:txBody>
      </p:sp>
      <p:sp>
        <p:nvSpPr>
          <p:cNvPr id="3" name="Content Placeholder 2"/>
          <p:cNvSpPr>
            <a:spLocks noGrp="1"/>
          </p:cNvSpPr>
          <p:nvPr>
            <p:ph idx="1"/>
          </p:nvPr>
        </p:nvSpPr>
        <p:spPr>
          <a:xfrm>
            <a:off x="2178423" y="2209800"/>
            <a:ext cx="6508377" cy="3916363"/>
          </a:xfrm>
        </p:spPr>
        <p:txBody>
          <a:bodyPr/>
          <a:lstStyle>
            <a:lvl5pPr>
              <a:defRPr/>
            </a:lvl5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Date Placeholder 3"/>
          <p:cNvSpPr>
            <a:spLocks noGrp="1"/>
          </p:cNvSpPr>
          <p:nvPr>
            <p:ph type="dt" sz="half" idx="10"/>
          </p:nvPr>
        </p:nvSpPr>
        <p:spPr>
          <a:xfrm>
            <a:off x="7212106" y="6356350"/>
            <a:ext cx="1752600" cy="365125"/>
          </a:xfrm>
        </p:spPr>
        <p:txBody>
          <a:body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a:xfrm>
            <a:off x="2178423" y="6356350"/>
            <a:ext cx="4926852" cy="365125"/>
          </a:xfrm>
        </p:spPr>
        <p:txBody>
          <a:bodyPr/>
          <a:lstStyle/>
          <a:p>
            <a:endParaRPr lang="en-US"/>
          </a:p>
        </p:txBody>
      </p:sp>
      <p:sp>
        <p:nvSpPr>
          <p:cNvPr id="6" name="Slide Number Placeholder 5"/>
          <p:cNvSpPr>
            <a:spLocks noGrp="1"/>
          </p:cNvSpPr>
          <p:nvPr>
            <p:ph type="sldNum" sz="quarter" idx="12"/>
          </p:nvPr>
        </p:nvSpPr>
        <p:spPr>
          <a:xfrm>
            <a:off x="331694" y="361016"/>
            <a:ext cx="506506" cy="365125"/>
          </a:xfrm>
        </p:spPr>
        <p:txBody>
          <a:body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269875" y="1976718"/>
            <a:ext cx="1645920" cy="4625788"/>
          </a:xfrm>
        </p:spPr>
        <p:txBody>
          <a:bodyPr/>
          <a:lstStyle>
            <a:lvl1pPr>
              <a:buNone/>
              <a:defRPr/>
            </a:lvl1pPr>
          </a:lstStyle>
          <a:p>
            <a:r>
              <a:rPr lang="ru-RU"/>
              <a:t>Drag picture to placeholder or click icon to add</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7758952" y="268288"/>
            <a:ext cx="1099073" cy="635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09801" y="3429000"/>
            <a:ext cx="4966446" cy="1398494"/>
          </a:xfrm>
        </p:spPr>
        <p:txBody>
          <a:bodyPr anchor="b" anchorCtr="0"/>
          <a:lstStyle>
            <a:lvl1pPr algn="r">
              <a:defRPr sz="4600" b="0" cap="none" baseline="0"/>
            </a:lvl1pPr>
          </a:lstStyle>
          <a:p>
            <a:r>
              <a:rPr lang="ru-RU"/>
              <a:t>Click to edit Master title style</a:t>
            </a:r>
            <a:endParaRPr/>
          </a:p>
        </p:txBody>
      </p:sp>
      <p:sp>
        <p:nvSpPr>
          <p:cNvPr id="3" name="Text Placeholder 2"/>
          <p:cNvSpPr>
            <a:spLocks noGrp="1"/>
          </p:cNvSpPr>
          <p:nvPr>
            <p:ph type="body" idx="1"/>
          </p:nvPr>
        </p:nvSpPr>
        <p:spPr>
          <a:xfrm>
            <a:off x="2209801"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Click to edit Master text styles</a:t>
            </a:r>
          </a:p>
        </p:txBody>
      </p:sp>
      <p:sp>
        <p:nvSpPr>
          <p:cNvPr id="4" name="Date Placeholder 3"/>
          <p:cNvSpPr>
            <a:spLocks noGrp="1"/>
          </p:cNvSpPr>
          <p:nvPr>
            <p:ph type="dt" sz="half" idx="10"/>
          </p:nvPr>
        </p:nvSpPr>
        <p:spPr>
          <a:xfrm>
            <a:off x="5562600" y="6356350"/>
            <a:ext cx="1622612" cy="365125"/>
          </a:xfrm>
        </p:spPr>
        <p:txBody>
          <a:bodyPr/>
          <a:lstStyle/>
          <a:p>
            <a:fld id="{B1A24CD3-204F-4468-8EE4-28A6668D006A}" type="datetimeFigureOut">
              <a:rPr lang="en-US" smtClean="0"/>
              <a:t>10/28/24</a:t>
            </a:fld>
            <a:endParaRPr lang="en-US"/>
          </a:p>
        </p:txBody>
      </p:sp>
      <p:sp>
        <p:nvSpPr>
          <p:cNvPr id="5" name="Footer Placeholder 4"/>
          <p:cNvSpPr>
            <a:spLocks noGrp="1"/>
          </p:cNvSpPr>
          <p:nvPr>
            <p:ph type="ftr" sz="quarter" idx="11"/>
          </p:nvPr>
        </p:nvSpPr>
        <p:spPr>
          <a:xfrm>
            <a:off x="174812" y="6356350"/>
            <a:ext cx="5311588" cy="365125"/>
          </a:xfrm>
        </p:spPr>
        <p:txBody>
          <a:bodyPr/>
          <a:lstStyle/>
          <a:p>
            <a:endParaRPr lang="en-US"/>
          </a:p>
        </p:txBody>
      </p:sp>
      <p:sp>
        <p:nvSpPr>
          <p:cNvPr id="6" name="Slide Number Placeholder 5"/>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spTree>
      <p:nvGrpSpPr>
        <p:cNvPr id="1" name=""/>
        <p:cNvGrpSpPr/>
        <p:nvPr/>
      </p:nvGrpSpPr>
      <p:grpSpPr>
        <a:xfrm>
          <a:off x="0" y="0"/>
          <a:ext cx="0" cy="0"/>
          <a:chOff x="0" y="0"/>
          <a:chExt cx="0" cy="0"/>
        </a:xfrm>
      </p:grpSpPr>
      <p:sp>
        <p:nvSpPr>
          <p:cNvPr id="7" name="Rectangle 6"/>
          <p:cNvSpPr/>
          <p:nvPr/>
        </p:nvSpPr>
        <p:spPr>
          <a:xfrm>
            <a:off x="269875" y="4773706"/>
            <a:ext cx="2971800" cy="18445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720354" y="3429001"/>
            <a:ext cx="4966446" cy="1398494"/>
          </a:xfrm>
        </p:spPr>
        <p:txBody>
          <a:bodyPr anchor="b" anchorCtr="0"/>
          <a:lstStyle>
            <a:lvl1pPr algn="r">
              <a:defRPr sz="4600" b="0" cap="none" baseline="0"/>
            </a:lvl1pPr>
          </a:lstStyle>
          <a:p>
            <a:r>
              <a:rPr lang="ru-RU"/>
              <a:t>Click to edit Master title style</a:t>
            </a:r>
            <a:endParaRPr/>
          </a:p>
        </p:txBody>
      </p:sp>
      <p:sp>
        <p:nvSpPr>
          <p:cNvPr id="3" name="Text Placeholder 2"/>
          <p:cNvSpPr>
            <a:spLocks noGrp="1"/>
          </p:cNvSpPr>
          <p:nvPr>
            <p:ph type="body" idx="1"/>
          </p:nvPr>
        </p:nvSpPr>
        <p:spPr>
          <a:xfrm>
            <a:off x="3720354" y="4824414"/>
            <a:ext cx="4966446" cy="1320800"/>
          </a:xfrm>
        </p:spPr>
        <p:txBody>
          <a:bodyPr anchor="t" anchorCtr="0">
            <a:normAutofit/>
          </a:bodyPr>
          <a:lstStyle>
            <a:lvl1pPr marL="0" indent="0" algn="r">
              <a:spcBef>
                <a:spcPts val="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Click to edit Master text styles</a:t>
            </a:r>
          </a:p>
        </p:txBody>
      </p:sp>
      <p:sp>
        <p:nvSpPr>
          <p:cNvPr id="6" name="Slide Number Placeholder 5"/>
          <p:cNvSpPr>
            <a:spLocks noGrp="1"/>
          </p:cNvSpPr>
          <p:nvPr>
            <p:ph type="sldNum" sz="quarter" idx="12"/>
          </p:nvPr>
        </p:nvSpPr>
        <p:spPr>
          <a:xfrm>
            <a:off x="351212" y="6104965"/>
            <a:ext cx="506506" cy="365125"/>
          </a:xfrm>
        </p:spPr>
        <p:txBody>
          <a:bodyPr/>
          <a:lstStyle/>
          <a:p>
            <a:fld id="{57AF16DE-A0D5-4438-950F-5B1E159C2C28}" type="slidenum">
              <a:rPr lang="en-US" smtClean="0"/>
              <a:t>‹#›</a:t>
            </a:fld>
            <a:endParaRPr lang="en-US"/>
          </a:p>
        </p:txBody>
      </p:sp>
      <p:sp>
        <p:nvSpPr>
          <p:cNvPr id="9" name="Picture Placeholder 8"/>
          <p:cNvSpPr>
            <a:spLocks noGrp="1"/>
          </p:cNvSpPr>
          <p:nvPr>
            <p:ph type="pic" sz="quarter" idx="13"/>
          </p:nvPr>
        </p:nvSpPr>
        <p:spPr>
          <a:xfrm>
            <a:off x="269874" y="268288"/>
            <a:ext cx="2971800" cy="4438650"/>
          </a:xfrm>
        </p:spPr>
        <p:txBody>
          <a:bodyPr/>
          <a:lstStyle>
            <a:lvl1pPr>
              <a:buNone/>
              <a:defRPr/>
            </a:lvl1pPr>
          </a:lstStyle>
          <a:p>
            <a:r>
              <a:rPr lang="ru-RU"/>
              <a:t>Drag picture to placeholder or click icon to add</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ru-RU"/>
              <a:t>Click to edit Master title style</a:t>
            </a:r>
            <a:endParaRPr/>
          </a:p>
        </p:txBody>
      </p:sp>
      <p:sp>
        <p:nvSpPr>
          <p:cNvPr id="3" name="Content Placeholder 2"/>
          <p:cNvSpPr>
            <a:spLocks noGrp="1"/>
          </p:cNvSpPr>
          <p:nvPr>
            <p:ph sz="half" idx="1"/>
          </p:nvPr>
        </p:nvSpPr>
        <p:spPr>
          <a:xfrm>
            <a:off x="45720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Content Placeholder 3"/>
          <p:cNvSpPr>
            <a:spLocks noGrp="1"/>
          </p:cNvSpPr>
          <p:nvPr>
            <p:ph sz="half" idx="2"/>
          </p:nvPr>
        </p:nvSpPr>
        <p:spPr>
          <a:xfrm>
            <a:off x="4282440" y="2214563"/>
            <a:ext cx="3566160" cy="39116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88352" cy="1143000"/>
          </a:xfrm>
        </p:spPr>
        <p:txBody>
          <a:bodyPr/>
          <a:lstStyle>
            <a:lvl1pPr>
              <a:defRPr/>
            </a:lvl1pPr>
          </a:lstStyle>
          <a:p>
            <a:r>
              <a:rPr lang="ru-RU"/>
              <a:t>Click to edit Master title style</a:t>
            </a:r>
            <a:endParaRPr/>
          </a:p>
        </p:txBody>
      </p:sp>
      <p:sp>
        <p:nvSpPr>
          <p:cNvPr id="3" name="Text Placeholder 2"/>
          <p:cNvSpPr>
            <a:spLocks noGrp="1"/>
          </p:cNvSpPr>
          <p:nvPr>
            <p:ph type="body" idx="1"/>
          </p:nvPr>
        </p:nvSpPr>
        <p:spPr>
          <a:xfrm>
            <a:off x="457200"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Click to edit Master text styles</a:t>
            </a:r>
          </a:p>
        </p:txBody>
      </p:sp>
      <p:sp>
        <p:nvSpPr>
          <p:cNvPr id="4" name="Content Placeholder 3"/>
          <p:cNvSpPr>
            <a:spLocks noGrp="1"/>
          </p:cNvSpPr>
          <p:nvPr>
            <p:ph sz="half" idx="2"/>
          </p:nvPr>
        </p:nvSpPr>
        <p:spPr>
          <a:xfrm>
            <a:off x="457200"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5" name="Text Placeholder 4"/>
          <p:cNvSpPr>
            <a:spLocks noGrp="1"/>
          </p:cNvSpPr>
          <p:nvPr>
            <p:ph type="body" sz="quarter" idx="3"/>
          </p:nvPr>
        </p:nvSpPr>
        <p:spPr>
          <a:xfrm>
            <a:off x="4279391" y="2054132"/>
            <a:ext cx="3566160" cy="639762"/>
          </a:xfrm>
        </p:spPr>
        <p:txBody>
          <a:bodyPr anchor="b">
            <a:noAutofit/>
          </a:bodyPr>
          <a:lstStyle>
            <a:lvl1pPr marL="0" indent="0" algn="ctr">
              <a:spcBef>
                <a:spcPct val="0"/>
              </a:spcBef>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Click to edit Master text styles</a:t>
            </a:r>
          </a:p>
        </p:txBody>
      </p:sp>
      <p:sp>
        <p:nvSpPr>
          <p:cNvPr id="6" name="Content Placeholder 5"/>
          <p:cNvSpPr>
            <a:spLocks noGrp="1"/>
          </p:cNvSpPr>
          <p:nvPr>
            <p:ph sz="quarter" idx="4"/>
          </p:nvPr>
        </p:nvSpPr>
        <p:spPr>
          <a:xfrm>
            <a:off x="4279391" y="2689411"/>
            <a:ext cx="3566160" cy="3436751"/>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7" name="Date Placeholder 6"/>
          <p:cNvSpPr>
            <a:spLocks noGrp="1"/>
          </p:cNvSpPr>
          <p:nvPr>
            <p:ph type="dt" sz="half" idx="10"/>
          </p:nvPr>
        </p:nvSpPr>
        <p:spPr/>
        <p:txBody>
          <a:bodyPr/>
          <a:lstStyle/>
          <a:p>
            <a:fld id="{B1A24CD3-204F-4468-8EE4-28A6668D006A}" type="datetimeFigureOut">
              <a:rPr lang="en-US" smtClean="0"/>
              <a:t>10/28/24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AF16DE-A0D5-4438-950F-5B1E159C2C2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8" name="Rectangle 7"/>
          <p:cNvSpPr/>
          <p:nvPr/>
        </p:nvSpPr>
        <p:spPr>
          <a:xfrm>
            <a:off x="8148918" y="268288"/>
            <a:ext cx="718073"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57199" y="914400"/>
            <a:ext cx="7391401" cy="1143000"/>
          </a:xfrm>
        </p:spPr>
        <p:txBody>
          <a:bodyPr/>
          <a:lstStyle/>
          <a:p>
            <a:r>
              <a:rPr lang="ru-RU"/>
              <a:t>Click to edit Master title style</a:t>
            </a:r>
            <a:endParaRPr/>
          </a:p>
        </p:txBody>
      </p:sp>
      <p:sp>
        <p:nvSpPr>
          <p:cNvPr id="3" name="Content Placeholder 2"/>
          <p:cNvSpPr>
            <a:spLocks noGrp="1"/>
          </p:cNvSpPr>
          <p:nvPr>
            <p:ph sz="half" idx="1"/>
          </p:nvPr>
        </p:nvSpPr>
        <p:spPr>
          <a:xfrm>
            <a:off x="457199" y="2214562"/>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5" name="Date Placeholder 4"/>
          <p:cNvSpPr>
            <a:spLocks noGrp="1"/>
          </p:cNvSpPr>
          <p:nvPr>
            <p:ph type="dt" sz="half" idx="10"/>
          </p:nvPr>
        </p:nvSpPr>
        <p:spPr/>
        <p:txBody>
          <a:bodyPr/>
          <a:lstStyle/>
          <a:p>
            <a:fld id="{B1A24CD3-204F-4468-8EE4-28A6668D006A}"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AF16DE-A0D5-4438-950F-5B1E159C2C28}" type="slidenum">
              <a:rPr lang="en-US" smtClean="0"/>
              <a:t>‹#›</a:t>
            </a:fld>
            <a:endParaRPr lang="en-US"/>
          </a:p>
        </p:txBody>
      </p:sp>
      <p:sp>
        <p:nvSpPr>
          <p:cNvPr id="9" name="Content Placeholder 2"/>
          <p:cNvSpPr>
            <a:spLocks noGrp="1"/>
          </p:cNvSpPr>
          <p:nvPr>
            <p:ph sz="half" idx="13"/>
          </p:nvPr>
        </p:nvSpPr>
        <p:spPr>
          <a:xfrm>
            <a:off x="457199" y="4224973"/>
            <a:ext cx="7396163" cy="192024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914400"/>
            <a:ext cx="6508377" cy="1143000"/>
          </a:xfrm>
          <a:prstGeom prst="rect">
            <a:avLst/>
          </a:prstGeom>
        </p:spPr>
        <p:txBody>
          <a:bodyPr vert="horz" lIns="91440" tIns="45720" rIns="91440" bIns="45720" rtlCol="0" anchor="b" anchorCtr="0">
            <a:noAutofit/>
          </a:bodyPr>
          <a:lstStyle/>
          <a:p>
            <a:r>
              <a:rPr lang="ru-RU"/>
              <a:t>Click to edit Master title style</a:t>
            </a:r>
            <a:endParaRPr/>
          </a:p>
        </p:txBody>
      </p:sp>
      <p:sp>
        <p:nvSpPr>
          <p:cNvPr id="3" name="Text Placeholder 2"/>
          <p:cNvSpPr>
            <a:spLocks noGrp="1"/>
          </p:cNvSpPr>
          <p:nvPr>
            <p:ph type="body" idx="1"/>
          </p:nvPr>
        </p:nvSpPr>
        <p:spPr>
          <a:xfrm>
            <a:off x="457199" y="2209800"/>
            <a:ext cx="6508377" cy="3916363"/>
          </a:xfrm>
          <a:prstGeom prst="rect">
            <a:avLst/>
          </a:prstGeom>
        </p:spPr>
        <p:txBody>
          <a:bodyPr vert="horz" lIns="91440" tIns="45720" rIns="91440" bIns="45720" rtlCol="0">
            <a:normAutofit/>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endParaRPr dirty="0"/>
          </a:p>
        </p:txBody>
      </p:sp>
      <p:sp>
        <p:nvSpPr>
          <p:cNvPr id="4" name="Date Placeholder 3"/>
          <p:cNvSpPr>
            <a:spLocks noGrp="1"/>
          </p:cNvSpPr>
          <p:nvPr>
            <p:ph type="dt" sz="half" idx="2"/>
          </p:nvPr>
        </p:nvSpPr>
        <p:spPr>
          <a:xfrm>
            <a:off x="7198659" y="6356350"/>
            <a:ext cx="1752600" cy="365125"/>
          </a:xfrm>
          <a:prstGeom prst="rect">
            <a:avLst/>
          </a:prstGeom>
        </p:spPr>
        <p:txBody>
          <a:bodyPr vert="horz" lIns="91440" tIns="45720" rIns="91440" bIns="45720" rtlCol="0" anchor="ctr"/>
          <a:lstStyle>
            <a:lvl1pPr algn="r">
              <a:defRPr sz="1100" b="1">
                <a:solidFill>
                  <a:schemeClr val="tx2">
                    <a:lumMod val="60000"/>
                    <a:lumOff val="40000"/>
                  </a:schemeClr>
                </a:solidFill>
              </a:defRPr>
            </a:lvl1pPr>
          </a:lstStyle>
          <a:p>
            <a:fld id="{B1A24CD3-204F-4468-8EE4-28A6668D006A}" type="datetimeFigureOut">
              <a:rPr lang="en-US" smtClean="0"/>
              <a:t>10/28/24</a:t>
            </a:fld>
            <a:endParaRPr lang="en-US"/>
          </a:p>
        </p:txBody>
      </p:sp>
      <p:sp>
        <p:nvSpPr>
          <p:cNvPr id="5" name="Footer Placeholder 4"/>
          <p:cNvSpPr>
            <a:spLocks noGrp="1"/>
          </p:cNvSpPr>
          <p:nvPr>
            <p:ph type="ftr" sz="quarter" idx="3"/>
          </p:nvPr>
        </p:nvSpPr>
        <p:spPr>
          <a:xfrm>
            <a:off x="174812" y="6356350"/>
            <a:ext cx="6007100" cy="365125"/>
          </a:xfrm>
          <a:prstGeom prst="rect">
            <a:avLst/>
          </a:prstGeom>
        </p:spPr>
        <p:txBody>
          <a:bodyPr vert="horz" lIns="91440" tIns="45720" rIns="91440" bIns="45720" rtlCol="0" anchor="ctr"/>
          <a:lstStyle>
            <a:lvl1pPr algn="l">
              <a:defRPr sz="1100" b="1">
                <a:solidFill>
                  <a:schemeClr val="tx2">
                    <a:lumMod val="60000"/>
                    <a:lumOff val="40000"/>
                  </a:schemeClr>
                </a:solidFill>
              </a:defRPr>
            </a:lvl1pPr>
          </a:lstStyle>
          <a:p>
            <a:endParaRPr lang="en-US"/>
          </a:p>
        </p:txBody>
      </p:sp>
      <p:sp>
        <p:nvSpPr>
          <p:cNvPr id="6" name="Slide Number Placeholder 5"/>
          <p:cNvSpPr>
            <a:spLocks noGrp="1"/>
          </p:cNvSpPr>
          <p:nvPr>
            <p:ph type="sldNum" sz="quarter" idx="4"/>
          </p:nvPr>
        </p:nvSpPr>
        <p:spPr>
          <a:xfrm>
            <a:off x="8256494" y="361016"/>
            <a:ext cx="506506" cy="365125"/>
          </a:xfrm>
          <a:prstGeom prst="rect">
            <a:avLst/>
          </a:prstGeom>
        </p:spPr>
        <p:txBody>
          <a:bodyPr vert="horz" lIns="91440" tIns="45720" rIns="91440" bIns="45720" rtlCol="0" anchor="ctr"/>
          <a:lstStyle>
            <a:lvl1pPr algn="r">
              <a:defRPr sz="2200" b="1">
                <a:solidFill>
                  <a:schemeClr val="bg1"/>
                </a:solidFill>
              </a:defRPr>
            </a:lvl1pPr>
          </a:lstStyle>
          <a:p>
            <a:fld id="{57AF16DE-A0D5-4438-950F-5B1E159C2C2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l" defTabSz="914400" rtl="0" eaLnBrk="1" latinLnBrk="0" hangingPunct="1">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spcBef>
          <a:spcPts val="1800"/>
        </a:spcBef>
        <a:buClr>
          <a:schemeClr val="accent1"/>
        </a:buClr>
        <a:buSzPct val="100000"/>
        <a:buFont typeface="Wingdings 2" pitchFamily="18" charset="2"/>
        <a:buChar char="¡"/>
        <a:defRPr sz="2000" kern="1200">
          <a:solidFill>
            <a:schemeClr val="tx2"/>
          </a:solidFill>
          <a:latin typeface="+mn-lt"/>
          <a:ea typeface="+mn-ea"/>
          <a:cs typeface="+mn-cs"/>
        </a:defRPr>
      </a:lvl1pPr>
      <a:lvl2pPr marL="4572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2pPr>
      <a:lvl3pPr marL="6858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3pPr>
      <a:lvl4pPr marL="914400" indent="-228600" algn="l" defTabSz="914400" rtl="0" eaLnBrk="1" latinLnBrk="0" hangingPunct="1">
        <a:spcBef>
          <a:spcPts val="600"/>
        </a:spcBef>
        <a:buClr>
          <a:schemeClr val="accent1">
            <a:lumMod val="50000"/>
          </a:schemeClr>
        </a:buClr>
        <a:buSzPct val="100000"/>
        <a:buFont typeface="Wingdings 2" pitchFamily="18" charset="2"/>
        <a:buChar char="¡"/>
        <a:defRPr sz="1800" kern="1200">
          <a:solidFill>
            <a:schemeClr val="tx2"/>
          </a:solidFill>
          <a:latin typeface="+mn-lt"/>
          <a:ea typeface="+mn-ea"/>
          <a:cs typeface="+mn-cs"/>
        </a:defRPr>
      </a:lvl4pPr>
      <a:lvl5pPr marL="1143000" indent="-228600" algn="l" defTabSz="914400" rtl="0" eaLnBrk="1" latinLnBrk="0" hangingPunct="1">
        <a:spcBef>
          <a:spcPts val="600"/>
        </a:spcBef>
        <a:buClr>
          <a:schemeClr val="accent1"/>
        </a:buClr>
        <a:buSzPct val="100000"/>
        <a:buFont typeface="Wingdings 2" pitchFamily="18" charset="2"/>
        <a:buChar char="¡"/>
        <a:defRPr sz="1800" kern="1200">
          <a:solidFill>
            <a:schemeClr val="tx2"/>
          </a:solidFill>
          <a:latin typeface="+mn-lt"/>
          <a:ea typeface="+mn-ea"/>
          <a:cs typeface="+mn-cs"/>
        </a:defRPr>
      </a:lvl5pPr>
      <a:lvl6pPr marL="1377950"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6pPr>
      <a:lvl7pPr marL="1603375" indent="-228600" algn="l" defTabSz="914400" rtl="0" eaLnBrk="1" latinLnBrk="0" hangingPunct="1">
        <a:spcBef>
          <a:spcPct val="20000"/>
        </a:spcBef>
        <a:buClr>
          <a:schemeClr val="accent1"/>
        </a:buClr>
        <a:buFont typeface="Wingdings 2" pitchFamily="18" charset="2"/>
        <a:buChar char=""/>
        <a:defRPr lang="en-US" sz="1800" kern="1200" dirty="0" smtClean="0">
          <a:solidFill>
            <a:schemeClr val="tx2"/>
          </a:solidFill>
          <a:latin typeface="+mn-lt"/>
          <a:ea typeface="+mn-ea"/>
          <a:cs typeface="+mn-cs"/>
        </a:defRPr>
      </a:lvl7pPr>
      <a:lvl8pPr marL="1830388" indent="-228600"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2"/>
          </a:solidFill>
          <a:latin typeface="+mn-lt"/>
          <a:ea typeface="+mn-ea"/>
          <a:cs typeface="+mn-cs"/>
        </a:defRPr>
      </a:lvl8pPr>
      <a:lvl9pPr marL="2057400" indent="-228600" algn="l" defTabSz="914400" rtl="0" eaLnBrk="1" latinLnBrk="0" hangingPunct="1">
        <a:spcBef>
          <a:spcPct val="20000"/>
        </a:spcBef>
        <a:buClr>
          <a:schemeClr val="accent1"/>
        </a:buClr>
        <a:buFont typeface="Wingdings 2" pitchFamily="18" charset="2"/>
        <a:buChar char=""/>
        <a:defRPr lang="en-US" sz="1800" kern="1200" dirty="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3.xml"/><Relationship Id="rId7" Type="http://schemas.openxmlformats.org/officeDocument/2006/relationships/image" Target="../media/image2.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png"/><Relationship Id="rId5" Type="http://schemas.openxmlformats.org/officeDocument/2006/relationships/hyperlink" Target="mailto:ivan4995@gmail.com" TargetMode="External"/><Relationship Id="rId4" Type="http://schemas.openxmlformats.org/officeDocument/2006/relationships/notesSlide" Target="../notesSlides/notesSlide1.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9.png"/><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www.youtube.com/watch?v=Men9WDWvK9E" TargetMode="Externa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648431" y="4184821"/>
            <a:ext cx="7143750" cy="1112838"/>
          </a:xfrm>
        </p:spPr>
        <p:txBody>
          <a:bodyPr>
            <a:noAutofit/>
          </a:bodyPr>
          <a:lstStyle/>
          <a:p>
            <a:pPr algn="ctr"/>
            <a:r>
              <a:rPr lang="ru-RU" sz="3600" dirty="0"/>
              <a:t>Экология и эволюция</a:t>
            </a:r>
            <a:br>
              <a:rPr lang="ru-RU" sz="3600" dirty="0"/>
            </a:br>
            <a:r>
              <a:rPr lang="ru-RU" sz="2400" dirty="0"/>
              <a:t>Лекция 6. Размер популяции. </a:t>
            </a:r>
            <a:br>
              <a:rPr lang="ru-RU" sz="2400" dirty="0"/>
            </a:br>
            <a:r>
              <a:rPr lang="ru-RU" sz="2400" dirty="0"/>
              <a:t>Фиксация аллели.</a:t>
            </a:r>
            <a:endParaRPr lang="en-US" sz="3600" dirty="0"/>
          </a:p>
        </p:txBody>
      </p:sp>
      <p:sp>
        <p:nvSpPr>
          <p:cNvPr id="3" name="Subtitle 2"/>
          <p:cNvSpPr>
            <a:spLocks noGrp="1"/>
          </p:cNvSpPr>
          <p:nvPr>
            <p:ph type="subTitle" idx="4294967295"/>
          </p:nvPr>
        </p:nvSpPr>
        <p:spPr>
          <a:xfrm>
            <a:off x="2143972" y="5345871"/>
            <a:ext cx="3742871" cy="1906657"/>
          </a:xfrm>
        </p:spPr>
        <p:txBody>
          <a:bodyPr>
            <a:noAutofit/>
          </a:bodyPr>
          <a:lstStyle/>
          <a:p>
            <a:pPr marL="0" indent="0" algn="ctr">
              <a:spcBef>
                <a:spcPts val="0"/>
              </a:spcBef>
              <a:buNone/>
            </a:pPr>
            <a:r>
              <a:rPr lang="ru-RU" sz="1600" dirty="0"/>
              <a:t>Доцент</a:t>
            </a:r>
          </a:p>
          <a:p>
            <a:pPr marL="0" indent="0" algn="ctr">
              <a:spcBef>
                <a:spcPts val="0"/>
              </a:spcBef>
              <a:buNone/>
            </a:pPr>
            <a:r>
              <a:rPr lang="ru-RU" sz="1600" dirty="0"/>
              <a:t>Игорь </a:t>
            </a:r>
            <a:r>
              <a:rPr lang="ru-RU" sz="1600" dirty="0" err="1"/>
              <a:t>Мартынович</a:t>
            </a:r>
            <a:r>
              <a:rPr lang="ru-RU" sz="1600" dirty="0"/>
              <a:t> </a:t>
            </a:r>
            <a:r>
              <a:rPr lang="ru-RU" sz="1600" dirty="0" err="1"/>
              <a:t>Рузин</a:t>
            </a:r>
            <a:endParaRPr lang="ru-RU" sz="1600" dirty="0"/>
          </a:p>
          <a:p>
            <a:pPr marL="0" indent="0" algn="ctr">
              <a:spcBef>
                <a:spcPts val="0"/>
              </a:spcBef>
              <a:buNone/>
            </a:pPr>
            <a:endParaRPr lang="en-US" sz="1600" dirty="0"/>
          </a:p>
          <a:p>
            <a:pPr marL="0" indent="0" algn="ctr">
              <a:spcBef>
                <a:spcPts val="0"/>
              </a:spcBef>
              <a:buNone/>
            </a:pPr>
            <a:r>
              <a:rPr lang="en-US" sz="1600" dirty="0">
                <a:hlinkClick r:id="rId5"/>
              </a:rPr>
              <a:t>ivan4995@gmail.com</a:t>
            </a:r>
            <a:endParaRPr lang="en-US" sz="1600" dirty="0"/>
          </a:p>
          <a:p>
            <a:pPr marL="0" indent="0" algn="ctr">
              <a:spcBef>
                <a:spcPts val="0"/>
              </a:spcBef>
              <a:buNone/>
            </a:pPr>
            <a:r>
              <a:rPr lang="en-US" sz="1600" dirty="0" err="1"/>
              <a:t>igor.rouzine@iephb.ru</a:t>
            </a:r>
            <a:endParaRPr lang="ru-RU" sz="1600" dirty="0"/>
          </a:p>
        </p:txBody>
      </p:sp>
      <p:pic>
        <p:nvPicPr>
          <p:cNvPr id="9" name="Sound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pic>
        <p:nvPicPr>
          <p:cNvPr id="8" name="Picture 7">
            <a:extLst>
              <a:ext uri="{FF2B5EF4-FFF2-40B4-BE49-F238E27FC236}">
                <a16:creationId xmlns:a16="http://schemas.microsoft.com/office/drawing/2014/main" id="{F64BF8F9-806E-B942-8FFA-53C7CC279DF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3984" y="-48881"/>
            <a:ext cx="7877616" cy="4080138"/>
          </a:xfrm>
          <a:prstGeom prst="rect">
            <a:avLst/>
          </a:prstGeom>
        </p:spPr>
      </p:pic>
      <p:pic>
        <p:nvPicPr>
          <p:cNvPr id="6" name="Picture 5">
            <a:extLst>
              <a:ext uri="{FF2B5EF4-FFF2-40B4-BE49-F238E27FC236}">
                <a16:creationId xmlns:a16="http://schemas.microsoft.com/office/drawing/2014/main" id="{2E65D028-1F0B-B942-9880-8DF1D24E89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51125" y="5374584"/>
            <a:ext cx="3517900" cy="1244600"/>
          </a:xfrm>
          <a:prstGeom prst="rect">
            <a:avLst/>
          </a:prstGeom>
        </p:spPr>
      </p:pic>
      <p:pic>
        <p:nvPicPr>
          <p:cNvPr id="5" name="Picture 4">
            <a:extLst>
              <a:ext uri="{FF2B5EF4-FFF2-40B4-BE49-F238E27FC236}">
                <a16:creationId xmlns:a16="http://schemas.microsoft.com/office/drawing/2014/main" id="{5BA5EAE0-F480-2D40-95A3-27996E52CA8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8731" y="5397500"/>
            <a:ext cx="1409700" cy="1308100"/>
          </a:xfrm>
          <a:prstGeom prst="rect">
            <a:avLst/>
          </a:prstGeom>
        </p:spPr>
      </p:pic>
    </p:spTree>
    <p:extLst>
      <p:ext uri="{BB962C8B-B14F-4D97-AF65-F5344CB8AC3E}">
        <p14:creationId xmlns:p14="http://schemas.microsoft.com/office/powerpoint/2010/main" val="689792527"/>
      </p:ext>
    </p:extLst>
  </p:cSld>
  <p:clrMapOvr>
    <a:masterClrMapping/>
  </p:clrMapOvr>
  <p:transition spd="med" advTm="1174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30BDC-5DBE-D34F-B921-9E60BFC81E1C}"/>
              </a:ext>
            </a:extLst>
          </p:cNvPr>
          <p:cNvSpPr>
            <a:spLocks noGrp="1"/>
          </p:cNvSpPr>
          <p:nvPr>
            <p:ph type="title"/>
          </p:nvPr>
        </p:nvSpPr>
        <p:spPr/>
        <p:txBody>
          <a:bodyPr>
            <a:normAutofit fontScale="90000"/>
          </a:bodyPr>
          <a:lstStyle/>
          <a:p>
            <a:r>
              <a:rPr lang="ru-RU" dirty="0">
                <a:solidFill>
                  <a:srgbClr val="C00000"/>
                </a:solidFill>
              </a:rPr>
              <a:t>Вероятность фиксации нейтрального </a:t>
            </a:r>
            <a:r>
              <a:rPr lang="ru-RU" dirty="0" err="1">
                <a:solidFill>
                  <a:srgbClr val="C00000"/>
                </a:solidFill>
              </a:rPr>
              <a:t>аллеля</a:t>
            </a:r>
            <a:br>
              <a:rPr lang="en-US" dirty="0">
                <a:solidFill>
                  <a:srgbClr val="C00000"/>
                </a:solidFill>
              </a:rPr>
            </a:br>
            <a:endParaRPr lang="en-FR" dirty="0">
              <a:solidFill>
                <a:srgbClr val="C00000"/>
              </a:solidFill>
            </a:endParaRPr>
          </a:p>
        </p:txBody>
      </p:sp>
      <p:sp>
        <p:nvSpPr>
          <p:cNvPr id="4" name="Text Placeholder 3">
            <a:extLst>
              <a:ext uri="{FF2B5EF4-FFF2-40B4-BE49-F238E27FC236}">
                <a16:creationId xmlns:a16="http://schemas.microsoft.com/office/drawing/2014/main" id="{6B50D5E4-600C-9148-BFF1-D7ABFD317623}"/>
              </a:ext>
            </a:extLst>
          </p:cNvPr>
          <p:cNvSpPr>
            <a:spLocks noGrp="1"/>
          </p:cNvSpPr>
          <p:nvPr>
            <p:ph type="body" idx="1"/>
          </p:nvPr>
        </p:nvSpPr>
        <p:spPr/>
        <p:txBody>
          <a:bodyPr/>
          <a:lstStyle/>
          <a:p>
            <a:r>
              <a:rPr lang="ru-RU" dirty="0"/>
              <a:t>в отсутствие естественного отбора</a:t>
            </a:r>
            <a:endParaRPr lang="en-FR" dirty="0"/>
          </a:p>
        </p:txBody>
      </p:sp>
    </p:spTree>
    <p:extLst>
      <p:ext uri="{BB962C8B-B14F-4D97-AF65-F5344CB8AC3E}">
        <p14:creationId xmlns:p14="http://schemas.microsoft.com/office/powerpoint/2010/main" val="2223914679"/>
      </p:ext>
    </p:extLst>
  </p:cSld>
  <p:clrMapOvr>
    <a:masterClrMapping/>
  </p:clrMapOvr>
  <p:transition spd="med" advTm="0">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97958-72E0-3141-9A1D-1C0A795BCA17}"/>
              </a:ext>
            </a:extLst>
          </p:cNvPr>
          <p:cNvSpPr>
            <a:spLocks noGrp="1"/>
          </p:cNvSpPr>
          <p:nvPr>
            <p:ph type="title" idx="4294967295"/>
          </p:nvPr>
        </p:nvSpPr>
        <p:spPr>
          <a:xfrm>
            <a:off x="369125" y="-97021"/>
            <a:ext cx="7998773" cy="1143000"/>
          </a:xfrm>
        </p:spPr>
        <p:txBody>
          <a:bodyPr/>
          <a:lstStyle/>
          <a:p>
            <a:r>
              <a:rPr lang="ru-RU" sz="2800" dirty="0"/>
              <a:t>Одна копия </a:t>
            </a:r>
            <a:r>
              <a:rPr lang="ru-RU" sz="2800" dirty="0" err="1"/>
              <a:t>аллеля</a:t>
            </a:r>
            <a:r>
              <a:rPr lang="en-US" sz="2800" dirty="0"/>
              <a:t>, </a:t>
            </a:r>
            <a:r>
              <a:rPr lang="ru-RU" sz="2800" dirty="0"/>
              <a:t>нет естественного отбора        </a:t>
            </a:r>
            <a:r>
              <a:rPr lang="en-US" sz="2400" dirty="0"/>
              <a:t>s</a:t>
            </a:r>
            <a:r>
              <a:rPr lang="ru-RU" sz="2400" dirty="0"/>
              <a:t> </a:t>
            </a:r>
            <a:r>
              <a:rPr lang="en-US" sz="2400" dirty="0"/>
              <a:t>=</a:t>
            </a:r>
            <a:r>
              <a:rPr lang="ru-RU" sz="2400" dirty="0"/>
              <a:t> </a:t>
            </a:r>
            <a:r>
              <a:rPr lang="en-US" sz="2400"/>
              <a:t>0 </a:t>
            </a:r>
            <a:endParaRPr lang="en-FR" sz="2800" dirty="0"/>
          </a:p>
        </p:txBody>
      </p:sp>
      <p:sp>
        <p:nvSpPr>
          <p:cNvPr id="23" name="TextBox 22">
            <a:extLst>
              <a:ext uri="{FF2B5EF4-FFF2-40B4-BE49-F238E27FC236}">
                <a16:creationId xmlns:a16="http://schemas.microsoft.com/office/drawing/2014/main" id="{66F41F77-2543-2744-A250-F46EA62493BC}"/>
              </a:ext>
            </a:extLst>
          </p:cNvPr>
          <p:cNvSpPr txBox="1"/>
          <p:nvPr/>
        </p:nvSpPr>
        <p:spPr>
          <a:xfrm>
            <a:off x="191431" y="5237562"/>
            <a:ext cx="5006499" cy="307777"/>
          </a:xfrm>
          <a:prstGeom prst="rect">
            <a:avLst/>
          </a:prstGeom>
          <a:noFill/>
        </p:spPr>
        <p:txBody>
          <a:bodyPr wrap="none" rtlCol="0">
            <a:spAutoFit/>
          </a:bodyPr>
          <a:lstStyle/>
          <a:p>
            <a:r>
              <a:rPr lang="ru-RU" sz="1400" dirty="0" err="1">
                <a:solidFill>
                  <a:srgbClr val="C00000"/>
                </a:solidFill>
              </a:rPr>
              <a:t>Анзац</a:t>
            </a:r>
            <a:r>
              <a:rPr lang="ru-RU" sz="1400" dirty="0">
                <a:solidFill>
                  <a:srgbClr val="C00000"/>
                </a:solidFill>
              </a:rPr>
              <a:t>— автомодельное решение, проверить дома:</a:t>
            </a:r>
            <a:endParaRPr lang="en-FR" sz="1400" dirty="0">
              <a:solidFill>
                <a:srgbClr val="C00000"/>
              </a:solidFill>
            </a:endParaRPr>
          </a:p>
        </p:txBody>
      </p:sp>
      <p:grpSp>
        <p:nvGrpSpPr>
          <p:cNvPr id="35" name="Group 34">
            <a:extLst>
              <a:ext uri="{FF2B5EF4-FFF2-40B4-BE49-F238E27FC236}">
                <a16:creationId xmlns:a16="http://schemas.microsoft.com/office/drawing/2014/main" id="{554E74C1-FFCC-9D4E-80C7-5BECEDF50803}"/>
              </a:ext>
            </a:extLst>
          </p:cNvPr>
          <p:cNvGrpSpPr/>
          <p:nvPr/>
        </p:nvGrpSpPr>
        <p:grpSpPr>
          <a:xfrm>
            <a:off x="6130321" y="2856670"/>
            <a:ext cx="2488746" cy="1817899"/>
            <a:chOff x="6130321" y="2856670"/>
            <a:chExt cx="2488746" cy="1817899"/>
          </a:xfrm>
        </p:grpSpPr>
        <p:sp>
          <p:nvSpPr>
            <p:cNvPr id="36" name="TextBox 35">
              <a:extLst>
                <a:ext uri="{FF2B5EF4-FFF2-40B4-BE49-F238E27FC236}">
                  <a16:creationId xmlns:a16="http://schemas.microsoft.com/office/drawing/2014/main" id="{A900FDC7-50D9-F34F-9F48-89E4F0C97E1D}"/>
                </a:ext>
              </a:extLst>
            </p:cNvPr>
            <p:cNvSpPr txBox="1"/>
            <p:nvPr/>
          </p:nvSpPr>
          <p:spPr>
            <a:xfrm>
              <a:off x="6130321" y="2954543"/>
              <a:ext cx="311304" cy="369332"/>
            </a:xfrm>
            <a:prstGeom prst="rect">
              <a:avLst/>
            </a:prstGeom>
            <a:noFill/>
          </p:spPr>
          <p:txBody>
            <a:bodyPr wrap="none" rtlCol="0">
              <a:spAutoFit/>
            </a:bodyPr>
            <a:lstStyle/>
            <a:p>
              <a:r>
                <a:rPr lang="en-US" dirty="0">
                  <a:latin typeface="Symbol" pitchFamily="2" charset="2"/>
                </a:rPr>
                <a:t>r</a:t>
              </a:r>
              <a:endParaRPr lang="en-FR" dirty="0">
                <a:latin typeface="Symbol" pitchFamily="2" charset="2"/>
              </a:endParaRPr>
            </a:p>
          </p:txBody>
        </p:sp>
        <p:cxnSp>
          <p:nvCxnSpPr>
            <p:cNvPr id="37" name="Straight Arrow Connector 36">
              <a:extLst>
                <a:ext uri="{FF2B5EF4-FFF2-40B4-BE49-F238E27FC236}">
                  <a16:creationId xmlns:a16="http://schemas.microsoft.com/office/drawing/2014/main" id="{508437FA-4F99-A540-B64F-F8FDA1F10390}"/>
                </a:ext>
              </a:extLst>
            </p:cNvPr>
            <p:cNvCxnSpPr/>
            <p:nvPr/>
          </p:nvCxnSpPr>
          <p:spPr>
            <a:xfrm flipV="1">
              <a:off x="6502400" y="2954543"/>
              <a:ext cx="0" cy="12449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020352B0-FE07-E44C-AFD6-3F0B3D2DD507}"/>
                </a:ext>
              </a:extLst>
            </p:cNvPr>
            <p:cNvCxnSpPr>
              <a:cxnSpLocks/>
            </p:cNvCxnSpPr>
            <p:nvPr/>
          </p:nvCxnSpPr>
          <p:spPr>
            <a:xfrm>
              <a:off x="6502400" y="4190105"/>
              <a:ext cx="2116667" cy="2629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9" name="Freeform 38">
              <a:extLst>
                <a:ext uri="{FF2B5EF4-FFF2-40B4-BE49-F238E27FC236}">
                  <a16:creationId xmlns:a16="http://schemas.microsoft.com/office/drawing/2014/main" id="{29249094-2F1F-1B4B-A75C-FA6BB132AEA5}"/>
                </a:ext>
              </a:extLst>
            </p:cNvPr>
            <p:cNvSpPr/>
            <p:nvPr/>
          </p:nvSpPr>
          <p:spPr>
            <a:xfrm>
              <a:off x="6914777" y="3212321"/>
              <a:ext cx="136008" cy="1004079"/>
            </a:xfrm>
            <a:custGeom>
              <a:avLst/>
              <a:gdLst>
                <a:gd name="connsiteX0" fmla="*/ 0 w 328251"/>
                <a:gd name="connsiteY0" fmla="*/ 987146 h 1004079"/>
                <a:gd name="connsiteX1" fmla="*/ 84667 w 328251"/>
                <a:gd name="connsiteY1" fmla="*/ 750079 h 1004079"/>
                <a:gd name="connsiteX2" fmla="*/ 101600 w 328251"/>
                <a:gd name="connsiteY2" fmla="*/ 326746 h 1004079"/>
                <a:gd name="connsiteX3" fmla="*/ 203200 w 328251"/>
                <a:gd name="connsiteY3" fmla="*/ 5012 h 1004079"/>
                <a:gd name="connsiteX4" fmla="*/ 254000 w 328251"/>
                <a:gd name="connsiteY4" fmla="*/ 174346 h 1004079"/>
                <a:gd name="connsiteX5" fmla="*/ 321734 w 328251"/>
                <a:gd name="connsiteY5" fmla="*/ 733146 h 1004079"/>
                <a:gd name="connsiteX6" fmla="*/ 321734 w 328251"/>
                <a:gd name="connsiteY6" fmla="*/ 1004079 h 1004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251" h="1004079">
                  <a:moveTo>
                    <a:pt x="0" y="987146"/>
                  </a:moveTo>
                  <a:cubicBezTo>
                    <a:pt x="33867" y="923646"/>
                    <a:pt x="67734" y="860146"/>
                    <a:pt x="84667" y="750079"/>
                  </a:cubicBezTo>
                  <a:cubicBezTo>
                    <a:pt x="101600" y="640012"/>
                    <a:pt x="81844" y="450924"/>
                    <a:pt x="101600" y="326746"/>
                  </a:cubicBezTo>
                  <a:cubicBezTo>
                    <a:pt x="121356" y="202568"/>
                    <a:pt x="177800" y="30412"/>
                    <a:pt x="203200" y="5012"/>
                  </a:cubicBezTo>
                  <a:cubicBezTo>
                    <a:pt x="228600" y="-20388"/>
                    <a:pt x="234244" y="52990"/>
                    <a:pt x="254000" y="174346"/>
                  </a:cubicBezTo>
                  <a:cubicBezTo>
                    <a:pt x="273756" y="295702"/>
                    <a:pt x="310445" y="594857"/>
                    <a:pt x="321734" y="733146"/>
                  </a:cubicBezTo>
                  <a:cubicBezTo>
                    <a:pt x="333023" y="871435"/>
                    <a:pt x="327378" y="937757"/>
                    <a:pt x="321734" y="1004079"/>
                  </a:cubicBezTo>
                </a:path>
              </a:pathLst>
            </a:cu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40" name="Freeform 39">
              <a:extLst>
                <a:ext uri="{FF2B5EF4-FFF2-40B4-BE49-F238E27FC236}">
                  <a16:creationId xmlns:a16="http://schemas.microsoft.com/office/drawing/2014/main" id="{41C91109-319F-2C4B-8199-A462C94F87E0}"/>
                </a:ext>
              </a:extLst>
            </p:cNvPr>
            <p:cNvSpPr/>
            <p:nvPr/>
          </p:nvSpPr>
          <p:spPr>
            <a:xfrm>
              <a:off x="6703110" y="3182249"/>
              <a:ext cx="880533" cy="999066"/>
            </a:xfrm>
            <a:custGeom>
              <a:avLst/>
              <a:gdLst>
                <a:gd name="connsiteX0" fmla="*/ 0 w 880533"/>
                <a:gd name="connsiteY0" fmla="*/ 0 h 999066"/>
                <a:gd name="connsiteX1" fmla="*/ 101600 w 880533"/>
                <a:gd name="connsiteY1" fmla="*/ 474133 h 999066"/>
                <a:gd name="connsiteX2" fmla="*/ 440267 w 880533"/>
                <a:gd name="connsiteY2" fmla="*/ 897466 h 999066"/>
                <a:gd name="connsiteX3" fmla="*/ 880533 w 880533"/>
                <a:gd name="connsiteY3" fmla="*/ 999066 h 999066"/>
              </a:gdLst>
              <a:ahLst/>
              <a:cxnLst>
                <a:cxn ang="0">
                  <a:pos x="connsiteX0" y="connsiteY0"/>
                </a:cxn>
                <a:cxn ang="0">
                  <a:pos x="connsiteX1" y="connsiteY1"/>
                </a:cxn>
                <a:cxn ang="0">
                  <a:pos x="connsiteX2" y="connsiteY2"/>
                </a:cxn>
                <a:cxn ang="0">
                  <a:pos x="connsiteX3" y="connsiteY3"/>
                </a:cxn>
              </a:cxnLst>
              <a:rect l="l" t="t" r="r" b="b"/>
              <a:pathLst>
                <a:path w="880533" h="999066">
                  <a:moveTo>
                    <a:pt x="0" y="0"/>
                  </a:moveTo>
                  <a:cubicBezTo>
                    <a:pt x="14111" y="162277"/>
                    <a:pt x="28222" y="324555"/>
                    <a:pt x="101600" y="474133"/>
                  </a:cubicBezTo>
                  <a:cubicBezTo>
                    <a:pt x="174978" y="623711"/>
                    <a:pt x="310445" y="809977"/>
                    <a:pt x="440267" y="897466"/>
                  </a:cubicBezTo>
                  <a:cubicBezTo>
                    <a:pt x="570089" y="984955"/>
                    <a:pt x="725311" y="992010"/>
                    <a:pt x="880533" y="999066"/>
                  </a:cubicBezTo>
                </a:path>
              </a:pathLst>
            </a:custGeom>
            <a:noFill/>
            <a:ln w="25400">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41" name="TextBox 40">
              <a:extLst>
                <a:ext uri="{FF2B5EF4-FFF2-40B4-BE49-F238E27FC236}">
                  <a16:creationId xmlns:a16="http://schemas.microsoft.com/office/drawing/2014/main" id="{B4B773C8-DC78-934D-9154-6246659AB6EE}"/>
                </a:ext>
              </a:extLst>
            </p:cNvPr>
            <p:cNvSpPr txBox="1"/>
            <p:nvPr/>
          </p:nvSpPr>
          <p:spPr>
            <a:xfrm>
              <a:off x="6703110" y="4305237"/>
              <a:ext cx="585417" cy="369332"/>
            </a:xfrm>
            <a:prstGeom prst="rect">
              <a:avLst/>
            </a:prstGeom>
            <a:noFill/>
          </p:spPr>
          <p:txBody>
            <a:bodyPr wrap="none" rtlCol="0">
              <a:spAutoFit/>
            </a:bodyPr>
            <a:lstStyle/>
            <a:p>
              <a:r>
                <a:rPr lang="ru-RU" dirty="0"/>
                <a:t>1/</a:t>
              </a:r>
              <a:r>
                <a:rPr lang="en-US" dirty="0"/>
                <a:t>N</a:t>
              </a:r>
              <a:endParaRPr lang="en-FR" dirty="0"/>
            </a:p>
          </p:txBody>
        </p:sp>
        <p:sp>
          <p:nvSpPr>
            <p:cNvPr id="42" name="TextBox 41">
              <a:extLst>
                <a:ext uri="{FF2B5EF4-FFF2-40B4-BE49-F238E27FC236}">
                  <a16:creationId xmlns:a16="http://schemas.microsoft.com/office/drawing/2014/main" id="{5D1AC90D-9525-ED49-B43B-6C9A99303A02}"/>
                </a:ext>
              </a:extLst>
            </p:cNvPr>
            <p:cNvSpPr txBox="1"/>
            <p:nvPr/>
          </p:nvSpPr>
          <p:spPr>
            <a:xfrm>
              <a:off x="8239497" y="4283941"/>
              <a:ext cx="256802" cy="369332"/>
            </a:xfrm>
            <a:prstGeom prst="rect">
              <a:avLst/>
            </a:prstGeom>
            <a:noFill/>
          </p:spPr>
          <p:txBody>
            <a:bodyPr wrap="none" rtlCol="0">
              <a:spAutoFit/>
            </a:bodyPr>
            <a:lstStyle/>
            <a:p>
              <a:r>
                <a:rPr lang="en-US" dirty="0"/>
                <a:t>f</a:t>
              </a:r>
              <a:endParaRPr lang="en-FR" dirty="0"/>
            </a:p>
          </p:txBody>
        </p:sp>
        <p:sp>
          <p:nvSpPr>
            <p:cNvPr id="43" name="TextBox 42">
              <a:extLst>
                <a:ext uri="{FF2B5EF4-FFF2-40B4-BE49-F238E27FC236}">
                  <a16:creationId xmlns:a16="http://schemas.microsoft.com/office/drawing/2014/main" id="{D2454053-1271-BB4D-8A20-818C639D46B9}"/>
                </a:ext>
              </a:extLst>
            </p:cNvPr>
            <p:cNvSpPr txBox="1"/>
            <p:nvPr/>
          </p:nvSpPr>
          <p:spPr>
            <a:xfrm>
              <a:off x="7038553" y="3472432"/>
              <a:ext cx="530915" cy="369332"/>
            </a:xfrm>
            <a:prstGeom prst="rect">
              <a:avLst/>
            </a:prstGeom>
            <a:noFill/>
          </p:spPr>
          <p:txBody>
            <a:bodyPr wrap="none" rtlCol="0">
              <a:spAutoFit/>
            </a:bodyPr>
            <a:lstStyle/>
            <a:p>
              <a:r>
                <a:rPr lang="en-US" dirty="0">
                  <a:solidFill>
                    <a:srgbClr val="FF0000"/>
                  </a:solidFill>
                </a:rPr>
                <a:t>t=0</a:t>
              </a:r>
              <a:endParaRPr lang="en-FR" dirty="0">
                <a:solidFill>
                  <a:srgbClr val="FF0000"/>
                </a:solidFill>
              </a:endParaRPr>
            </a:p>
          </p:txBody>
        </p:sp>
        <p:sp>
          <p:nvSpPr>
            <p:cNvPr id="44" name="Freeform 43">
              <a:extLst>
                <a:ext uri="{FF2B5EF4-FFF2-40B4-BE49-F238E27FC236}">
                  <a16:creationId xmlns:a16="http://schemas.microsoft.com/office/drawing/2014/main" id="{CA18994F-C2FF-B646-BCB0-1F4756B069EB}"/>
                </a:ext>
              </a:extLst>
            </p:cNvPr>
            <p:cNvSpPr/>
            <p:nvPr/>
          </p:nvSpPr>
          <p:spPr>
            <a:xfrm>
              <a:off x="6579845" y="3471531"/>
              <a:ext cx="1497355" cy="701517"/>
            </a:xfrm>
            <a:custGeom>
              <a:avLst/>
              <a:gdLst>
                <a:gd name="connsiteX0" fmla="*/ 0 w 880533"/>
                <a:gd name="connsiteY0" fmla="*/ 0 h 999066"/>
                <a:gd name="connsiteX1" fmla="*/ 101600 w 880533"/>
                <a:gd name="connsiteY1" fmla="*/ 474133 h 999066"/>
                <a:gd name="connsiteX2" fmla="*/ 440267 w 880533"/>
                <a:gd name="connsiteY2" fmla="*/ 897466 h 999066"/>
                <a:gd name="connsiteX3" fmla="*/ 880533 w 880533"/>
                <a:gd name="connsiteY3" fmla="*/ 999066 h 999066"/>
              </a:gdLst>
              <a:ahLst/>
              <a:cxnLst>
                <a:cxn ang="0">
                  <a:pos x="connsiteX0" y="connsiteY0"/>
                </a:cxn>
                <a:cxn ang="0">
                  <a:pos x="connsiteX1" y="connsiteY1"/>
                </a:cxn>
                <a:cxn ang="0">
                  <a:pos x="connsiteX2" y="connsiteY2"/>
                </a:cxn>
                <a:cxn ang="0">
                  <a:pos x="connsiteX3" y="connsiteY3"/>
                </a:cxn>
              </a:cxnLst>
              <a:rect l="l" t="t" r="r" b="b"/>
              <a:pathLst>
                <a:path w="880533" h="999066">
                  <a:moveTo>
                    <a:pt x="0" y="0"/>
                  </a:moveTo>
                  <a:cubicBezTo>
                    <a:pt x="14111" y="162277"/>
                    <a:pt x="28222" y="324555"/>
                    <a:pt x="101600" y="474133"/>
                  </a:cubicBezTo>
                  <a:cubicBezTo>
                    <a:pt x="174978" y="623711"/>
                    <a:pt x="310445" y="809977"/>
                    <a:pt x="440267" y="897466"/>
                  </a:cubicBezTo>
                  <a:cubicBezTo>
                    <a:pt x="570089" y="984955"/>
                    <a:pt x="725311" y="992010"/>
                    <a:pt x="880533" y="999066"/>
                  </a:cubicBezTo>
                </a:path>
              </a:pathLst>
            </a:custGeom>
            <a:noFill/>
            <a:ln w="254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dirty="0">
                <a:solidFill>
                  <a:srgbClr val="00B050"/>
                </a:solidFill>
              </a:endParaRPr>
            </a:p>
          </p:txBody>
        </p:sp>
        <p:sp>
          <p:nvSpPr>
            <p:cNvPr id="45" name="TextBox 44">
              <a:extLst>
                <a:ext uri="{FF2B5EF4-FFF2-40B4-BE49-F238E27FC236}">
                  <a16:creationId xmlns:a16="http://schemas.microsoft.com/office/drawing/2014/main" id="{79C0D21D-FAAF-7744-9757-7350CA51CA62}"/>
                </a:ext>
              </a:extLst>
            </p:cNvPr>
            <p:cNvSpPr txBox="1"/>
            <p:nvPr/>
          </p:nvSpPr>
          <p:spPr>
            <a:xfrm>
              <a:off x="7736116" y="3688716"/>
              <a:ext cx="348172" cy="369332"/>
            </a:xfrm>
            <a:prstGeom prst="rect">
              <a:avLst/>
            </a:prstGeom>
            <a:noFill/>
          </p:spPr>
          <p:txBody>
            <a:bodyPr wrap="none" rtlCol="0">
              <a:spAutoFit/>
            </a:bodyPr>
            <a:lstStyle/>
            <a:p>
              <a:r>
                <a:rPr lang="en-US" dirty="0">
                  <a:solidFill>
                    <a:srgbClr val="00B050"/>
                  </a:solidFill>
                </a:rPr>
                <a:t>t</a:t>
              </a:r>
              <a:r>
                <a:rPr lang="ru-RU" baseline="-25000" dirty="0">
                  <a:solidFill>
                    <a:srgbClr val="00B050"/>
                  </a:solidFill>
                </a:rPr>
                <a:t>2</a:t>
              </a:r>
              <a:endParaRPr lang="en-FR" baseline="-25000" dirty="0">
                <a:solidFill>
                  <a:srgbClr val="00B050"/>
                </a:solidFill>
              </a:endParaRPr>
            </a:p>
          </p:txBody>
        </p:sp>
        <p:sp>
          <p:nvSpPr>
            <p:cNvPr id="46" name="TextBox 45">
              <a:extLst>
                <a:ext uri="{FF2B5EF4-FFF2-40B4-BE49-F238E27FC236}">
                  <a16:creationId xmlns:a16="http://schemas.microsoft.com/office/drawing/2014/main" id="{9686C395-E53F-F343-A91B-D448820D8915}"/>
                </a:ext>
              </a:extLst>
            </p:cNvPr>
            <p:cNvSpPr txBox="1"/>
            <p:nvPr/>
          </p:nvSpPr>
          <p:spPr>
            <a:xfrm>
              <a:off x="6582435" y="2856670"/>
              <a:ext cx="585412" cy="369332"/>
            </a:xfrm>
            <a:prstGeom prst="rect">
              <a:avLst/>
            </a:prstGeom>
            <a:noFill/>
          </p:spPr>
          <p:txBody>
            <a:bodyPr wrap="square" rtlCol="0">
              <a:spAutoFit/>
            </a:bodyPr>
            <a:lstStyle/>
            <a:p>
              <a:r>
                <a:rPr lang="en-US" dirty="0">
                  <a:solidFill>
                    <a:srgbClr val="0070C0"/>
                  </a:solidFill>
                </a:rPr>
                <a:t>t</a:t>
              </a:r>
              <a:r>
                <a:rPr lang="en-US" baseline="-25000" dirty="0">
                  <a:solidFill>
                    <a:srgbClr val="0070C0"/>
                  </a:solidFill>
                </a:rPr>
                <a:t>1</a:t>
              </a:r>
              <a:endParaRPr lang="en-FR" baseline="-25000" dirty="0">
                <a:solidFill>
                  <a:srgbClr val="0070C0"/>
                </a:solidFill>
              </a:endParaRPr>
            </a:p>
          </p:txBody>
        </p:sp>
      </p:grpSp>
      <p:sp>
        <p:nvSpPr>
          <p:cNvPr id="6" name="Freeform 5">
            <a:extLst>
              <a:ext uri="{FF2B5EF4-FFF2-40B4-BE49-F238E27FC236}">
                <a16:creationId xmlns:a16="http://schemas.microsoft.com/office/drawing/2014/main" id="{93920BFA-EAAF-C140-8BE7-8EF74B74A1DB}"/>
              </a:ext>
            </a:extLst>
          </p:cNvPr>
          <p:cNvSpPr/>
          <p:nvPr/>
        </p:nvSpPr>
        <p:spPr>
          <a:xfrm>
            <a:off x="6438900" y="2340244"/>
            <a:ext cx="152400" cy="1846020"/>
          </a:xfrm>
          <a:custGeom>
            <a:avLst/>
            <a:gdLst>
              <a:gd name="connsiteX0" fmla="*/ 0 w 152400"/>
              <a:gd name="connsiteY0" fmla="*/ 1574800 h 1574800"/>
              <a:gd name="connsiteX1" fmla="*/ 50800 w 152400"/>
              <a:gd name="connsiteY1" fmla="*/ 0 h 1574800"/>
              <a:gd name="connsiteX2" fmla="*/ 152400 w 152400"/>
              <a:gd name="connsiteY2" fmla="*/ 1574800 h 1574800"/>
            </a:gdLst>
            <a:ahLst/>
            <a:cxnLst>
              <a:cxn ang="0">
                <a:pos x="connsiteX0" y="connsiteY0"/>
              </a:cxn>
              <a:cxn ang="0">
                <a:pos x="connsiteX1" y="connsiteY1"/>
              </a:cxn>
              <a:cxn ang="0">
                <a:pos x="connsiteX2" y="connsiteY2"/>
              </a:cxn>
            </a:cxnLst>
            <a:rect l="l" t="t" r="r" b="b"/>
            <a:pathLst>
              <a:path w="152400" h="1574800">
                <a:moveTo>
                  <a:pt x="0" y="1574800"/>
                </a:moveTo>
                <a:lnTo>
                  <a:pt x="50800" y="0"/>
                </a:lnTo>
                <a:lnTo>
                  <a:pt x="152400" y="1574800"/>
                </a:lnTo>
              </a:path>
            </a:pathLst>
          </a:custGeom>
          <a:solidFill>
            <a:srgbClr val="7030A0"/>
          </a:solidFill>
          <a:ln>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p>
        </p:txBody>
      </p:sp>
      <p:sp>
        <p:nvSpPr>
          <p:cNvPr id="8" name="TextBox 7">
            <a:extLst>
              <a:ext uri="{FF2B5EF4-FFF2-40B4-BE49-F238E27FC236}">
                <a16:creationId xmlns:a16="http://schemas.microsoft.com/office/drawing/2014/main" id="{BA27EAB7-B88B-304E-AE3E-FC6A09A9EC84}"/>
              </a:ext>
            </a:extLst>
          </p:cNvPr>
          <p:cNvSpPr txBox="1"/>
          <p:nvPr/>
        </p:nvSpPr>
        <p:spPr>
          <a:xfrm>
            <a:off x="6932503" y="2795571"/>
            <a:ext cx="651140" cy="369332"/>
          </a:xfrm>
          <a:prstGeom prst="rect">
            <a:avLst/>
          </a:prstGeom>
          <a:noFill/>
        </p:spPr>
        <p:txBody>
          <a:bodyPr wrap="square" rtlCol="0">
            <a:spAutoFit/>
          </a:bodyPr>
          <a:lstStyle/>
          <a:p>
            <a:r>
              <a:rPr lang="en-US" i="1" dirty="0">
                <a:solidFill>
                  <a:srgbClr val="FF0000"/>
                </a:solidFill>
                <a:latin typeface="Cambria" panose="02040503050406030204" pitchFamily="18" charset="0"/>
              </a:rPr>
              <a:t>g</a:t>
            </a:r>
            <a:r>
              <a:rPr lang="en-US" dirty="0">
                <a:solidFill>
                  <a:srgbClr val="FF0000"/>
                </a:solidFill>
                <a:latin typeface="Cambria" panose="02040503050406030204" pitchFamily="18" charset="0"/>
              </a:rPr>
              <a:t>( </a:t>
            </a:r>
            <a:r>
              <a:rPr lang="en-US" i="1" dirty="0">
                <a:solidFill>
                  <a:srgbClr val="FF0000"/>
                </a:solidFill>
                <a:latin typeface="Cambria" panose="02040503050406030204" pitchFamily="18" charset="0"/>
              </a:rPr>
              <a:t>f </a:t>
            </a:r>
            <a:r>
              <a:rPr lang="en-US" dirty="0">
                <a:solidFill>
                  <a:srgbClr val="FF0000"/>
                </a:solidFill>
                <a:latin typeface="Cambria" panose="02040503050406030204" pitchFamily="18" charset="0"/>
              </a:rPr>
              <a:t>)</a:t>
            </a:r>
            <a:endParaRPr lang="en-RU" dirty="0">
              <a:solidFill>
                <a:srgbClr val="FF0000"/>
              </a:solidFill>
              <a:latin typeface="Cambria" panose="02040503050406030204" pitchFamily="18" charset="0"/>
            </a:endParaRPr>
          </a:p>
        </p:txBody>
      </p:sp>
      <p:sp>
        <p:nvSpPr>
          <p:cNvPr id="24" name="TextBox 23">
            <a:extLst>
              <a:ext uri="{FF2B5EF4-FFF2-40B4-BE49-F238E27FC236}">
                <a16:creationId xmlns:a16="http://schemas.microsoft.com/office/drawing/2014/main" id="{80A043DE-6F07-9748-954A-CA247D079B52}"/>
              </a:ext>
            </a:extLst>
          </p:cNvPr>
          <p:cNvSpPr txBox="1"/>
          <p:nvPr/>
        </p:nvSpPr>
        <p:spPr>
          <a:xfrm>
            <a:off x="5750307" y="1876075"/>
            <a:ext cx="1529586" cy="369332"/>
          </a:xfrm>
          <a:prstGeom prst="rect">
            <a:avLst/>
          </a:prstGeom>
          <a:noFill/>
        </p:spPr>
        <p:txBody>
          <a:bodyPr wrap="none" rtlCol="0">
            <a:spAutoFit/>
          </a:bodyPr>
          <a:lstStyle/>
          <a:p>
            <a:r>
              <a:rPr lang="en-US" dirty="0">
                <a:solidFill>
                  <a:srgbClr val="7030A0"/>
                </a:solidFill>
                <a:latin typeface="Cambria" panose="02040503050406030204" pitchFamily="18" charset="0"/>
              </a:rPr>
              <a:t>(1 –</a:t>
            </a:r>
            <a:r>
              <a:rPr lang="en-US" i="1" dirty="0" err="1">
                <a:solidFill>
                  <a:srgbClr val="7030A0"/>
                </a:solidFill>
                <a:latin typeface="Cambria" panose="02040503050406030204" pitchFamily="18" charset="0"/>
              </a:rPr>
              <a:t>p</a:t>
            </a:r>
            <a:r>
              <a:rPr lang="en-US" i="1" baseline="-25000" dirty="0" err="1">
                <a:solidFill>
                  <a:srgbClr val="7030A0"/>
                </a:solidFill>
                <a:latin typeface="Cambria" panose="02040503050406030204" pitchFamily="18" charset="0"/>
              </a:rPr>
              <a:t>pol</a:t>
            </a:r>
            <a:r>
              <a:rPr lang="en-US" i="1" baseline="-25000" dirty="0">
                <a:solidFill>
                  <a:srgbClr val="7030A0"/>
                </a:solidFill>
                <a:latin typeface="Cambria" panose="02040503050406030204" pitchFamily="18" charset="0"/>
              </a:rPr>
              <a:t> </a:t>
            </a:r>
            <a:r>
              <a:rPr lang="en-US" i="1" dirty="0">
                <a:solidFill>
                  <a:srgbClr val="7030A0"/>
                </a:solidFill>
                <a:latin typeface="Cambria" panose="02040503050406030204" pitchFamily="18" charset="0"/>
              </a:rPr>
              <a:t>)</a:t>
            </a:r>
            <a:r>
              <a:rPr lang="en-US" i="1" dirty="0">
                <a:solidFill>
                  <a:srgbClr val="7030A0"/>
                </a:solidFill>
                <a:latin typeface="Symbol" pitchFamily="2" charset="2"/>
              </a:rPr>
              <a:t>d </a:t>
            </a:r>
            <a:r>
              <a:rPr lang="en-US" dirty="0">
                <a:solidFill>
                  <a:srgbClr val="7030A0"/>
                </a:solidFill>
                <a:latin typeface="Cambria" panose="02040503050406030204" pitchFamily="18" charset="0"/>
              </a:rPr>
              <a:t>( </a:t>
            </a:r>
            <a:r>
              <a:rPr lang="en-US" i="1" dirty="0">
                <a:solidFill>
                  <a:srgbClr val="7030A0"/>
                </a:solidFill>
                <a:latin typeface="Cambria" panose="02040503050406030204" pitchFamily="18" charset="0"/>
              </a:rPr>
              <a:t>f </a:t>
            </a:r>
            <a:r>
              <a:rPr lang="en-US" dirty="0">
                <a:solidFill>
                  <a:srgbClr val="7030A0"/>
                </a:solidFill>
                <a:latin typeface="Cambria" panose="02040503050406030204" pitchFamily="18" charset="0"/>
              </a:rPr>
              <a:t>)</a:t>
            </a:r>
            <a:endParaRPr lang="en-RU" dirty="0">
              <a:solidFill>
                <a:srgbClr val="7030A0"/>
              </a:solidFill>
              <a:latin typeface="Cambria" panose="02040503050406030204" pitchFamily="18" charset="0"/>
            </a:endParaRPr>
          </a:p>
        </p:txBody>
      </p:sp>
      <p:pic>
        <p:nvPicPr>
          <p:cNvPr id="13" name="Picture 12">
            <a:extLst>
              <a:ext uri="{FF2B5EF4-FFF2-40B4-BE49-F238E27FC236}">
                <a16:creationId xmlns:a16="http://schemas.microsoft.com/office/drawing/2014/main" id="{76B04F27-CE89-F64A-B3B9-276B0FBA2D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142" y="1831682"/>
            <a:ext cx="2997200" cy="533400"/>
          </a:xfrm>
          <a:prstGeom prst="rect">
            <a:avLst/>
          </a:prstGeom>
        </p:spPr>
      </p:pic>
      <p:pic>
        <p:nvPicPr>
          <p:cNvPr id="17" name="Picture 16">
            <a:extLst>
              <a:ext uri="{FF2B5EF4-FFF2-40B4-BE49-F238E27FC236}">
                <a16:creationId xmlns:a16="http://schemas.microsoft.com/office/drawing/2014/main" id="{2718F2D2-D6E9-6549-8D42-4EF0E9B9CF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877" y="3094984"/>
            <a:ext cx="5422900" cy="685800"/>
          </a:xfrm>
          <a:prstGeom prst="rect">
            <a:avLst/>
          </a:prstGeom>
        </p:spPr>
      </p:pic>
      <p:sp>
        <p:nvSpPr>
          <p:cNvPr id="22" name="TextBox 21">
            <a:extLst>
              <a:ext uri="{FF2B5EF4-FFF2-40B4-BE49-F238E27FC236}">
                <a16:creationId xmlns:a16="http://schemas.microsoft.com/office/drawing/2014/main" id="{8C79A245-7DE4-B04B-96FC-F4EB49A7CA1F}"/>
              </a:ext>
            </a:extLst>
          </p:cNvPr>
          <p:cNvSpPr txBox="1"/>
          <p:nvPr/>
        </p:nvSpPr>
        <p:spPr>
          <a:xfrm>
            <a:off x="359223" y="1279278"/>
            <a:ext cx="2754280" cy="307777"/>
          </a:xfrm>
          <a:prstGeom prst="rect">
            <a:avLst/>
          </a:prstGeom>
          <a:noFill/>
        </p:spPr>
        <p:txBody>
          <a:bodyPr wrap="none" rtlCol="0">
            <a:spAutoFit/>
          </a:bodyPr>
          <a:lstStyle/>
          <a:p>
            <a:r>
              <a:rPr lang="ru-RU" sz="1400" dirty="0">
                <a:solidFill>
                  <a:srgbClr val="C00000"/>
                </a:solidFill>
              </a:rPr>
              <a:t>Мономорфная компонента</a:t>
            </a:r>
            <a:endParaRPr lang="en-RU" sz="1400" dirty="0">
              <a:solidFill>
                <a:srgbClr val="C00000"/>
              </a:solidFill>
            </a:endParaRPr>
          </a:p>
        </p:txBody>
      </p:sp>
      <p:sp>
        <p:nvSpPr>
          <p:cNvPr id="47" name="TextBox 46">
            <a:extLst>
              <a:ext uri="{FF2B5EF4-FFF2-40B4-BE49-F238E27FC236}">
                <a16:creationId xmlns:a16="http://schemas.microsoft.com/office/drawing/2014/main" id="{238E33EF-FA31-364E-9D31-E98AB8B91E81}"/>
              </a:ext>
            </a:extLst>
          </p:cNvPr>
          <p:cNvSpPr txBox="1"/>
          <p:nvPr/>
        </p:nvSpPr>
        <p:spPr>
          <a:xfrm>
            <a:off x="2515785" y="2254984"/>
            <a:ext cx="2682145" cy="307777"/>
          </a:xfrm>
          <a:prstGeom prst="rect">
            <a:avLst/>
          </a:prstGeom>
          <a:noFill/>
        </p:spPr>
        <p:txBody>
          <a:bodyPr wrap="none" rtlCol="0">
            <a:spAutoFit/>
          </a:bodyPr>
          <a:lstStyle/>
          <a:p>
            <a:r>
              <a:rPr lang="ru-RU" sz="1400" dirty="0">
                <a:solidFill>
                  <a:srgbClr val="C00000"/>
                </a:solidFill>
              </a:rPr>
              <a:t>Полиморфная компонента</a:t>
            </a:r>
            <a:endParaRPr lang="en-RU" sz="1400" dirty="0">
              <a:solidFill>
                <a:srgbClr val="C00000"/>
              </a:solidFill>
            </a:endParaRPr>
          </a:p>
        </p:txBody>
      </p:sp>
      <p:cxnSp>
        <p:nvCxnSpPr>
          <p:cNvPr id="29" name="Straight Arrow Connector 28">
            <a:extLst>
              <a:ext uri="{FF2B5EF4-FFF2-40B4-BE49-F238E27FC236}">
                <a16:creationId xmlns:a16="http://schemas.microsoft.com/office/drawing/2014/main" id="{CF8C0C8A-F5E5-2247-B6C5-A2EA8D4D4200}"/>
              </a:ext>
            </a:extLst>
          </p:cNvPr>
          <p:cNvCxnSpPr/>
          <p:nvPr/>
        </p:nvCxnSpPr>
        <p:spPr>
          <a:xfrm flipH="1" flipV="1">
            <a:off x="3352800" y="2098382"/>
            <a:ext cx="619760" cy="147025"/>
          </a:xfrm>
          <a:prstGeom prst="straightConnector1">
            <a:avLst/>
          </a:prstGeom>
          <a:ln w="9525">
            <a:tailEnd type="triangle"/>
          </a:ln>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7054F071-C394-A84E-BCE1-55672F25CC2A}"/>
              </a:ext>
            </a:extLst>
          </p:cNvPr>
          <p:cNvCxnSpPr>
            <a:cxnSpLocks/>
          </p:cNvCxnSpPr>
          <p:nvPr/>
        </p:nvCxnSpPr>
        <p:spPr>
          <a:xfrm>
            <a:off x="1458087" y="1577614"/>
            <a:ext cx="919353" cy="357131"/>
          </a:xfrm>
          <a:prstGeom prst="straightConnector1">
            <a:avLst/>
          </a:prstGeom>
          <a:ln w="9525">
            <a:tailEnd type="triangle"/>
          </a:ln>
        </p:spPr>
        <p:style>
          <a:lnRef idx="2">
            <a:schemeClr val="accent1"/>
          </a:lnRef>
          <a:fillRef idx="0">
            <a:schemeClr val="accent1"/>
          </a:fillRef>
          <a:effectRef idx="1">
            <a:schemeClr val="accent1"/>
          </a:effectRef>
          <a:fontRef idx="minor">
            <a:schemeClr val="tx1"/>
          </a:fontRef>
        </p:style>
      </p:cxnSp>
      <p:sp>
        <p:nvSpPr>
          <p:cNvPr id="50" name="TextBox 49">
            <a:extLst>
              <a:ext uri="{FF2B5EF4-FFF2-40B4-BE49-F238E27FC236}">
                <a16:creationId xmlns:a16="http://schemas.microsoft.com/office/drawing/2014/main" id="{EA765E50-1FE7-DC46-A906-24B934474BE2}"/>
              </a:ext>
            </a:extLst>
          </p:cNvPr>
          <p:cNvSpPr txBox="1"/>
          <p:nvPr/>
        </p:nvSpPr>
        <p:spPr>
          <a:xfrm>
            <a:off x="187722" y="2773837"/>
            <a:ext cx="2460930" cy="307777"/>
          </a:xfrm>
          <a:prstGeom prst="rect">
            <a:avLst/>
          </a:prstGeom>
          <a:noFill/>
        </p:spPr>
        <p:txBody>
          <a:bodyPr wrap="none" rtlCol="0">
            <a:spAutoFit/>
          </a:bodyPr>
          <a:lstStyle/>
          <a:p>
            <a:r>
              <a:rPr lang="ru-RU" sz="1400" dirty="0">
                <a:solidFill>
                  <a:srgbClr val="C00000"/>
                </a:solidFill>
              </a:rPr>
              <a:t>Уравнение Колмогорова</a:t>
            </a:r>
            <a:endParaRPr lang="en-RU" sz="1400" dirty="0">
              <a:solidFill>
                <a:srgbClr val="C00000"/>
              </a:solidFill>
            </a:endParaRPr>
          </a:p>
        </p:txBody>
      </p:sp>
      <p:sp>
        <p:nvSpPr>
          <p:cNvPr id="51" name="TextBox 50">
            <a:extLst>
              <a:ext uri="{FF2B5EF4-FFF2-40B4-BE49-F238E27FC236}">
                <a16:creationId xmlns:a16="http://schemas.microsoft.com/office/drawing/2014/main" id="{3F78E436-943E-5747-99C6-88B4A7B4FABB}"/>
              </a:ext>
            </a:extLst>
          </p:cNvPr>
          <p:cNvSpPr txBox="1"/>
          <p:nvPr/>
        </p:nvSpPr>
        <p:spPr>
          <a:xfrm>
            <a:off x="191431" y="4014775"/>
            <a:ext cx="2759089" cy="307777"/>
          </a:xfrm>
          <a:prstGeom prst="rect">
            <a:avLst/>
          </a:prstGeom>
          <a:noFill/>
        </p:spPr>
        <p:txBody>
          <a:bodyPr wrap="none" rtlCol="0">
            <a:spAutoFit/>
          </a:bodyPr>
          <a:lstStyle/>
          <a:p>
            <a:r>
              <a:rPr lang="ru-RU" sz="1400" dirty="0">
                <a:solidFill>
                  <a:srgbClr val="C00000"/>
                </a:solidFill>
              </a:rPr>
              <a:t>Начальное условие при </a:t>
            </a:r>
            <a:r>
              <a:rPr lang="en-US" sz="1400" dirty="0">
                <a:solidFill>
                  <a:srgbClr val="C00000"/>
                </a:solidFill>
              </a:rPr>
              <a:t>t = 1</a:t>
            </a:r>
            <a:endParaRPr lang="en-RU" sz="1400" dirty="0">
              <a:solidFill>
                <a:srgbClr val="C00000"/>
              </a:solidFill>
            </a:endParaRPr>
          </a:p>
        </p:txBody>
      </p:sp>
      <p:pic>
        <p:nvPicPr>
          <p:cNvPr id="52" name="Picture 51">
            <a:extLst>
              <a:ext uri="{FF2B5EF4-FFF2-40B4-BE49-F238E27FC236}">
                <a16:creationId xmlns:a16="http://schemas.microsoft.com/office/drawing/2014/main" id="{7377CA06-7DA0-5741-895D-FE06E51E5A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610" y="4592714"/>
            <a:ext cx="3124200" cy="482600"/>
          </a:xfrm>
          <a:prstGeom prst="rect">
            <a:avLst/>
          </a:prstGeom>
        </p:spPr>
      </p:pic>
      <p:pic>
        <p:nvPicPr>
          <p:cNvPr id="54" name="Picture 53">
            <a:extLst>
              <a:ext uri="{FF2B5EF4-FFF2-40B4-BE49-F238E27FC236}">
                <a16:creationId xmlns:a16="http://schemas.microsoft.com/office/drawing/2014/main" id="{C9039C53-48BC-A844-8920-DCB8FBE0EA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9125" y="5736449"/>
            <a:ext cx="3619500" cy="723900"/>
          </a:xfrm>
          <a:prstGeom prst="rect">
            <a:avLst/>
          </a:prstGeom>
        </p:spPr>
      </p:pic>
    </p:spTree>
    <p:extLst>
      <p:ext uri="{BB962C8B-B14F-4D97-AF65-F5344CB8AC3E}">
        <p14:creationId xmlns:p14="http://schemas.microsoft.com/office/powerpoint/2010/main" val="2044550729"/>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ssolve">
                                      <p:cBhvr>
                                        <p:cTn id="7" dur="500"/>
                                        <p:tgtEl>
                                          <p:spTgt spid="1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dissolve">
                                      <p:cBhvr>
                                        <p:cTn id="10" dur="500"/>
                                        <p:tgtEl>
                                          <p:spTgt spid="22"/>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dissolve">
                                      <p:cBhvr>
                                        <p:cTn id="13" dur="500"/>
                                        <p:tgtEl>
                                          <p:spTgt spid="47"/>
                                        </p:tgtEl>
                                      </p:cBhvr>
                                    </p:animEffect>
                                  </p:childTnLst>
                                </p:cTn>
                              </p:par>
                              <p:par>
                                <p:cTn id="14" presetID="9" presetClass="entr" presetSubtype="0" fill="hold"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dissolve">
                                      <p:cBhvr>
                                        <p:cTn id="16" dur="500"/>
                                        <p:tgtEl>
                                          <p:spTgt spid="29"/>
                                        </p:tgtEl>
                                      </p:cBhvr>
                                    </p:animEffect>
                                  </p:childTnLst>
                                </p:cTn>
                              </p:par>
                              <p:par>
                                <p:cTn id="17" presetID="9" presetClass="entr" presetSubtype="0"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dissolve">
                                      <p:cBhvr>
                                        <p:cTn id="19" dur="500"/>
                                        <p:tgtEl>
                                          <p:spTgt spid="49"/>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dissolve">
                                      <p:cBhvr>
                                        <p:cTn id="24" dur="500"/>
                                        <p:tgtEl>
                                          <p:spTgt spid="35"/>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dissolve">
                                      <p:cBhvr>
                                        <p:cTn id="27" dur="500"/>
                                        <p:tgtEl>
                                          <p:spTgt spid="6"/>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dissolve">
                                      <p:cBhvr>
                                        <p:cTn id="30" dur="500"/>
                                        <p:tgtEl>
                                          <p:spTgt spid="8"/>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dissolve">
                                      <p:cBhvr>
                                        <p:cTn id="33" dur="500"/>
                                        <p:tgtEl>
                                          <p:spTgt spid="24"/>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dissolve">
                                      <p:cBhvr>
                                        <p:cTn id="38" dur="500"/>
                                        <p:tgtEl>
                                          <p:spTgt spid="17"/>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dissolve">
                                      <p:cBhvr>
                                        <p:cTn id="41" dur="500"/>
                                        <p:tgtEl>
                                          <p:spTgt spid="50"/>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51"/>
                                        </p:tgtEl>
                                        <p:attrNameLst>
                                          <p:attrName>style.visibility</p:attrName>
                                        </p:attrNameLst>
                                      </p:cBhvr>
                                      <p:to>
                                        <p:strVal val="visible"/>
                                      </p:to>
                                    </p:set>
                                    <p:animEffect transition="in" filter="dissolve">
                                      <p:cBhvr>
                                        <p:cTn id="46" dur="500"/>
                                        <p:tgtEl>
                                          <p:spTgt spid="51"/>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grpId="0" nodeType="click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dissolve">
                                      <p:cBhvr>
                                        <p:cTn id="5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6" grpId="0" animBg="1"/>
      <p:bldP spid="8" grpId="0"/>
      <p:bldP spid="24" grpId="0"/>
      <p:bldP spid="22" grpId="0"/>
      <p:bldP spid="47" grpId="0"/>
      <p:bldP spid="50" grpId="0"/>
      <p:bldP spid="5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97958-72E0-3141-9A1D-1C0A795BCA17}"/>
              </a:ext>
            </a:extLst>
          </p:cNvPr>
          <p:cNvSpPr>
            <a:spLocks noGrp="1"/>
          </p:cNvSpPr>
          <p:nvPr>
            <p:ph type="title" idx="4294967295"/>
          </p:nvPr>
        </p:nvSpPr>
        <p:spPr>
          <a:xfrm>
            <a:off x="439209" y="192801"/>
            <a:ext cx="6508750" cy="1143000"/>
          </a:xfrm>
        </p:spPr>
        <p:txBody>
          <a:bodyPr/>
          <a:lstStyle/>
          <a:p>
            <a:r>
              <a:rPr lang="ru-RU" dirty="0"/>
              <a:t>Затухание полиморфного состояния</a:t>
            </a:r>
            <a:endParaRPr lang="en-FR" dirty="0"/>
          </a:p>
        </p:txBody>
      </p:sp>
      <p:pic>
        <p:nvPicPr>
          <p:cNvPr id="14" name="Picture 13">
            <a:extLst>
              <a:ext uri="{FF2B5EF4-FFF2-40B4-BE49-F238E27FC236}">
                <a16:creationId xmlns:a16="http://schemas.microsoft.com/office/drawing/2014/main" id="{985CCE51-0714-8F4F-931F-CCEF237868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505" y="5398030"/>
            <a:ext cx="1217382" cy="376102"/>
          </a:xfrm>
          <a:prstGeom prst="rect">
            <a:avLst/>
          </a:prstGeom>
        </p:spPr>
      </p:pic>
      <p:sp>
        <p:nvSpPr>
          <p:cNvPr id="25" name="TextBox 24">
            <a:extLst>
              <a:ext uri="{FF2B5EF4-FFF2-40B4-BE49-F238E27FC236}">
                <a16:creationId xmlns:a16="http://schemas.microsoft.com/office/drawing/2014/main" id="{B2B554FE-EF69-EE41-81EC-16658C0EC8E2}"/>
              </a:ext>
            </a:extLst>
          </p:cNvPr>
          <p:cNvSpPr txBox="1"/>
          <p:nvPr/>
        </p:nvSpPr>
        <p:spPr>
          <a:xfrm>
            <a:off x="546551" y="2920474"/>
            <a:ext cx="3651962" cy="369332"/>
          </a:xfrm>
          <a:prstGeom prst="rect">
            <a:avLst/>
          </a:prstGeom>
          <a:noFill/>
        </p:spPr>
        <p:txBody>
          <a:bodyPr wrap="none" rtlCol="0">
            <a:spAutoFit/>
          </a:bodyPr>
          <a:lstStyle/>
          <a:p>
            <a:r>
              <a:rPr lang="ru-RU" dirty="0">
                <a:solidFill>
                  <a:srgbClr val="C00000"/>
                </a:solidFill>
              </a:rPr>
              <a:t>Вероятность полиморфизма</a:t>
            </a:r>
            <a:endParaRPr lang="en-FR" dirty="0">
              <a:solidFill>
                <a:srgbClr val="C00000"/>
              </a:solidFill>
            </a:endParaRPr>
          </a:p>
        </p:txBody>
      </p:sp>
      <p:grpSp>
        <p:nvGrpSpPr>
          <p:cNvPr id="34" name="Group 33">
            <a:extLst>
              <a:ext uri="{FF2B5EF4-FFF2-40B4-BE49-F238E27FC236}">
                <a16:creationId xmlns:a16="http://schemas.microsoft.com/office/drawing/2014/main" id="{A83411F3-E564-9B40-AFBA-724C758457A0}"/>
              </a:ext>
            </a:extLst>
          </p:cNvPr>
          <p:cNvGrpSpPr/>
          <p:nvPr/>
        </p:nvGrpSpPr>
        <p:grpSpPr>
          <a:xfrm>
            <a:off x="5458827" y="2687762"/>
            <a:ext cx="3138622" cy="2541360"/>
            <a:chOff x="6130321" y="2856670"/>
            <a:chExt cx="2488746" cy="1817899"/>
          </a:xfrm>
        </p:grpSpPr>
        <p:sp>
          <p:nvSpPr>
            <p:cNvPr id="20" name="TextBox 19">
              <a:extLst>
                <a:ext uri="{FF2B5EF4-FFF2-40B4-BE49-F238E27FC236}">
                  <a16:creationId xmlns:a16="http://schemas.microsoft.com/office/drawing/2014/main" id="{20CDEEE1-A0D0-D94B-A290-AF2CC99E5DE2}"/>
                </a:ext>
              </a:extLst>
            </p:cNvPr>
            <p:cNvSpPr txBox="1"/>
            <p:nvPr/>
          </p:nvSpPr>
          <p:spPr>
            <a:xfrm>
              <a:off x="6130321" y="2954543"/>
              <a:ext cx="311304" cy="369332"/>
            </a:xfrm>
            <a:prstGeom prst="rect">
              <a:avLst/>
            </a:prstGeom>
            <a:noFill/>
          </p:spPr>
          <p:txBody>
            <a:bodyPr wrap="none" rtlCol="0">
              <a:spAutoFit/>
            </a:bodyPr>
            <a:lstStyle/>
            <a:p>
              <a:r>
                <a:rPr lang="en-US" dirty="0">
                  <a:latin typeface="Symbol" pitchFamily="2" charset="2"/>
                </a:rPr>
                <a:t>r</a:t>
              </a:r>
              <a:endParaRPr lang="en-FR" dirty="0">
                <a:latin typeface="Symbol" pitchFamily="2" charset="2"/>
              </a:endParaRPr>
            </a:p>
          </p:txBody>
        </p:sp>
        <p:cxnSp>
          <p:nvCxnSpPr>
            <p:cNvPr id="11" name="Straight Arrow Connector 10">
              <a:extLst>
                <a:ext uri="{FF2B5EF4-FFF2-40B4-BE49-F238E27FC236}">
                  <a16:creationId xmlns:a16="http://schemas.microsoft.com/office/drawing/2014/main" id="{BD6DDE6E-836D-8A4A-B238-11803829CB9D}"/>
                </a:ext>
              </a:extLst>
            </p:cNvPr>
            <p:cNvCxnSpPr/>
            <p:nvPr/>
          </p:nvCxnSpPr>
          <p:spPr>
            <a:xfrm flipV="1">
              <a:off x="6502400" y="2954543"/>
              <a:ext cx="0" cy="12449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C76F4295-91D4-A345-98F7-855FC40FCAFC}"/>
                </a:ext>
              </a:extLst>
            </p:cNvPr>
            <p:cNvCxnSpPr>
              <a:cxnSpLocks/>
            </p:cNvCxnSpPr>
            <p:nvPr/>
          </p:nvCxnSpPr>
          <p:spPr>
            <a:xfrm>
              <a:off x="6502400" y="4190105"/>
              <a:ext cx="2116667" cy="2629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Freeform 14">
              <a:extLst>
                <a:ext uri="{FF2B5EF4-FFF2-40B4-BE49-F238E27FC236}">
                  <a16:creationId xmlns:a16="http://schemas.microsoft.com/office/drawing/2014/main" id="{339CE646-C4F5-2D46-B84C-CCDB898F5933}"/>
                </a:ext>
              </a:extLst>
            </p:cNvPr>
            <p:cNvSpPr/>
            <p:nvPr/>
          </p:nvSpPr>
          <p:spPr>
            <a:xfrm>
              <a:off x="6914777" y="3212321"/>
              <a:ext cx="136008" cy="1004079"/>
            </a:xfrm>
            <a:custGeom>
              <a:avLst/>
              <a:gdLst>
                <a:gd name="connsiteX0" fmla="*/ 0 w 328251"/>
                <a:gd name="connsiteY0" fmla="*/ 987146 h 1004079"/>
                <a:gd name="connsiteX1" fmla="*/ 84667 w 328251"/>
                <a:gd name="connsiteY1" fmla="*/ 750079 h 1004079"/>
                <a:gd name="connsiteX2" fmla="*/ 101600 w 328251"/>
                <a:gd name="connsiteY2" fmla="*/ 326746 h 1004079"/>
                <a:gd name="connsiteX3" fmla="*/ 203200 w 328251"/>
                <a:gd name="connsiteY3" fmla="*/ 5012 h 1004079"/>
                <a:gd name="connsiteX4" fmla="*/ 254000 w 328251"/>
                <a:gd name="connsiteY4" fmla="*/ 174346 h 1004079"/>
                <a:gd name="connsiteX5" fmla="*/ 321734 w 328251"/>
                <a:gd name="connsiteY5" fmla="*/ 733146 h 1004079"/>
                <a:gd name="connsiteX6" fmla="*/ 321734 w 328251"/>
                <a:gd name="connsiteY6" fmla="*/ 1004079 h 1004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251" h="1004079">
                  <a:moveTo>
                    <a:pt x="0" y="987146"/>
                  </a:moveTo>
                  <a:cubicBezTo>
                    <a:pt x="33867" y="923646"/>
                    <a:pt x="67734" y="860146"/>
                    <a:pt x="84667" y="750079"/>
                  </a:cubicBezTo>
                  <a:cubicBezTo>
                    <a:pt x="101600" y="640012"/>
                    <a:pt x="81844" y="450924"/>
                    <a:pt x="101600" y="326746"/>
                  </a:cubicBezTo>
                  <a:cubicBezTo>
                    <a:pt x="121356" y="202568"/>
                    <a:pt x="177800" y="30412"/>
                    <a:pt x="203200" y="5012"/>
                  </a:cubicBezTo>
                  <a:cubicBezTo>
                    <a:pt x="228600" y="-20388"/>
                    <a:pt x="234244" y="52990"/>
                    <a:pt x="254000" y="174346"/>
                  </a:cubicBezTo>
                  <a:cubicBezTo>
                    <a:pt x="273756" y="295702"/>
                    <a:pt x="310445" y="594857"/>
                    <a:pt x="321734" y="733146"/>
                  </a:cubicBezTo>
                  <a:cubicBezTo>
                    <a:pt x="333023" y="871435"/>
                    <a:pt x="327378" y="937757"/>
                    <a:pt x="321734" y="1004079"/>
                  </a:cubicBezTo>
                </a:path>
              </a:pathLst>
            </a:cu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17" name="Freeform 16">
              <a:extLst>
                <a:ext uri="{FF2B5EF4-FFF2-40B4-BE49-F238E27FC236}">
                  <a16:creationId xmlns:a16="http://schemas.microsoft.com/office/drawing/2014/main" id="{AC6A0A96-459F-B346-9E5E-900E3CC96CE0}"/>
                </a:ext>
              </a:extLst>
            </p:cNvPr>
            <p:cNvSpPr/>
            <p:nvPr/>
          </p:nvSpPr>
          <p:spPr>
            <a:xfrm>
              <a:off x="6703110" y="3182249"/>
              <a:ext cx="880533" cy="999066"/>
            </a:xfrm>
            <a:custGeom>
              <a:avLst/>
              <a:gdLst>
                <a:gd name="connsiteX0" fmla="*/ 0 w 880533"/>
                <a:gd name="connsiteY0" fmla="*/ 0 h 999066"/>
                <a:gd name="connsiteX1" fmla="*/ 101600 w 880533"/>
                <a:gd name="connsiteY1" fmla="*/ 474133 h 999066"/>
                <a:gd name="connsiteX2" fmla="*/ 440267 w 880533"/>
                <a:gd name="connsiteY2" fmla="*/ 897466 h 999066"/>
                <a:gd name="connsiteX3" fmla="*/ 880533 w 880533"/>
                <a:gd name="connsiteY3" fmla="*/ 999066 h 999066"/>
              </a:gdLst>
              <a:ahLst/>
              <a:cxnLst>
                <a:cxn ang="0">
                  <a:pos x="connsiteX0" y="connsiteY0"/>
                </a:cxn>
                <a:cxn ang="0">
                  <a:pos x="connsiteX1" y="connsiteY1"/>
                </a:cxn>
                <a:cxn ang="0">
                  <a:pos x="connsiteX2" y="connsiteY2"/>
                </a:cxn>
                <a:cxn ang="0">
                  <a:pos x="connsiteX3" y="connsiteY3"/>
                </a:cxn>
              </a:cxnLst>
              <a:rect l="l" t="t" r="r" b="b"/>
              <a:pathLst>
                <a:path w="880533" h="999066">
                  <a:moveTo>
                    <a:pt x="0" y="0"/>
                  </a:moveTo>
                  <a:cubicBezTo>
                    <a:pt x="14111" y="162277"/>
                    <a:pt x="28222" y="324555"/>
                    <a:pt x="101600" y="474133"/>
                  </a:cubicBezTo>
                  <a:cubicBezTo>
                    <a:pt x="174978" y="623711"/>
                    <a:pt x="310445" y="809977"/>
                    <a:pt x="440267" y="897466"/>
                  </a:cubicBezTo>
                  <a:cubicBezTo>
                    <a:pt x="570089" y="984955"/>
                    <a:pt x="725311" y="992010"/>
                    <a:pt x="880533" y="999066"/>
                  </a:cubicBezTo>
                </a:path>
              </a:pathLst>
            </a:custGeom>
            <a:noFill/>
            <a:ln w="25400">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18" name="TextBox 17">
              <a:extLst>
                <a:ext uri="{FF2B5EF4-FFF2-40B4-BE49-F238E27FC236}">
                  <a16:creationId xmlns:a16="http://schemas.microsoft.com/office/drawing/2014/main" id="{16D76272-1DC2-6244-8603-47791559B3B4}"/>
                </a:ext>
              </a:extLst>
            </p:cNvPr>
            <p:cNvSpPr txBox="1"/>
            <p:nvPr/>
          </p:nvSpPr>
          <p:spPr>
            <a:xfrm>
              <a:off x="6703110" y="4305237"/>
              <a:ext cx="585417" cy="369332"/>
            </a:xfrm>
            <a:prstGeom prst="rect">
              <a:avLst/>
            </a:prstGeom>
            <a:noFill/>
          </p:spPr>
          <p:txBody>
            <a:bodyPr wrap="none" rtlCol="0">
              <a:spAutoFit/>
            </a:bodyPr>
            <a:lstStyle/>
            <a:p>
              <a:r>
                <a:rPr lang="ru-RU" dirty="0"/>
                <a:t>1/</a:t>
              </a:r>
              <a:r>
                <a:rPr lang="en-US" dirty="0"/>
                <a:t>N</a:t>
              </a:r>
              <a:endParaRPr lang="en-FR" dirty="0"/>
            </a:p>
          </p:txBody>
        </p:sp>
        <p:sp>
          <p:nvSpPr>
            <p:cNvPr id="19" name="TextBox 18">
              <a:extLst>
                <a:ext uri="{FF2B5EF4-FFF2-40B4-BE49-F238E27FC236}">
                  <a16:creationId xmlns:a16="http://schemas.microsoft.com/office/drawing/2014/main" id="{C4444018-A06D-2F49-8B66-DB63A2B1ADE8}"/>
                </a:ext>
              </a:extLst>
            </p:cNvPr>
            <p:cNvSpPr txBox="1"/>
            <p:nvPr/>
          </p:nvSpPr>
          <p:spPr>
            <a:xfrm>
              <a:off x="8239497" y="4283941"/>
              <a:ext cx="256802" cy="369332"/>
            </a:xfrm>
            <a:prstGeom prst="rect">
              <a:avLst/>
            </a:prstGeom>
            <a:noFill/>
          </p:spPr>
          <p:txBody>
            <a:bodyPr wrap="none" rtlCol="0">
              <a:spAutoFit/>
            </a:bodyPr>
            <a:lstStyle/>
            <a:p>
              <a:r>
                <a:rPr lang="en-US" dirty="0"/>
                <a:t>f</a:t>
              </a:r>
              <a:endParaRPr lang="en-FR" dirty="0"/>
            </a:p>
          </p:txBody>
        </p:sp>
        <p:sp>
          <p:nvSpPr>
            <p:cNvPr id="21" name="TextBox 20">
              <a:extLst>
                <a:ext uri="{FF2B5EF4-FFF2-40B4-BE49-F238E27FC236}">
                  <a16:creationId xmlns:a16="http://schemas.microsoft.com/office/drawing/2014/main" id="{9BEFCFCC-36DE-2D47-9FC4-C73FF5EE3BB1}"/>
                </a:ext>
              </a:extLst>
            </p:cNvPr>
            <p:cNvSpPr txBox="1"/>
            <p:nvPr/>
          </p:nvSpPr>
          <p:spPr>
            <a:xfrm>
              <a:off x="7038553" y="3472432"/>
              <a:ext cx="530915" cy="369332"/>
            </a:xfrm>
            <a:prstGeom prst="rect">
              <a:avLst/>
            </a:prstGeom>
            <a:noFill/>
          </p:spPr>
          <p:txBody>
            <a:bodyPr wrap="none" rtlCol="0">
              <a:spAutoFit/>
            </a:bodyPr>
            <a:lstStyle/>
            <a:p>
              <a:r>
                <a:rPr lang="en-US" dirty="0">
                  <a:solidFill>
                    <a:srgbClr val="FF0000"/>
                  </a:solidFill>
                </a:rPr>
                <a:t>t=0</a:t>
              </a:r>
              <a:endParaRPr lang="en-FR" dirty="0">
                <a:solidFill>
                  <a:srgbClr val="FF0000"/>
                </a:solidFill>
              </a:endParaRPr>
            </a:p>
          </p:txBody>
        </p:sp>
        <p:sp>
          <p:nvSpPr>
            <p:cNvPr id="28" name="Freeform 27">
              <a:extLst>
                <a:ext uri="{FF2B5EF4-FFF2-40B4-BE49-F238E27FC236}">
                  <a16:creationId xmlns:a16="http://schemas.microsoft.com/office/drawing/2014/main" id="{85995E52-6B9C-2746-92B4-BBDCEF3452CE}"/>
                </a:ext>
              </a:extLst>
            </p:cNvPr>
            <p:cNvSpPr/>
            <p:nvPr/>
          </p:nvSpPr>
          <p:spPr>
            <a:xfrm>
              <a:off x="6579845" y="3471531"/>
              <a:ext cx="1497355" cy="701517"/>
            </a:xfrm>
            <a:custGeom>
              <a:avLst/>
              <a:gdLst>
                <a:gd name="connsiteX0" fmla="*/ 0 w 880533"/>
                <a:gd name="connsiteY0" fmla="*/ 0 h 999066"/>
                <a:gd name="connsiteX1" fmla="*/ 101600 w 880533"/>
                <a:gd name="connsiteY1" fmla="*/ 474133 h 999066"/>
                <a:gd name="connsiteX2" fmla="*/ 440267 w 880533"/>
                <a:gd name="connsiteY2" fmla="*/ 897466 h 999066"/>
                <a:gd name="connsiteX3" fmla="*/ 880533 w 880533"/>
                <a:gd name="connsiteY3" fmla="*/ 999066 h 999066"/>
              </a:gdLst>
              <a:ahLst/>
              <a:cxnLst>
                <a:cxn ang="0">
                  <a:pos x="connsiteX0" y="connsiteY0"/>
                </a:cxn>
                <a:cxn ang="0">
                  <a:pos x="connsiteX1" y="connsiteY1"/>
                </a:cxn>
                <a:cxn ang="0">
                  <a:pos x="connsiteX2" y="connsiteY2"/>
                </a:cxn>
                <a:cxn ang="0">
                  <a:pos x="connsiteX3" y="connsiteY3"/>
                </a:cxn>
              </a:cxnLst>
              <a:rect l="l" t="t" r="r" b="b"/>
              <a:pathLst>
                <a:path w="880533" h="999066">
                  <a:moveTo>
                    <a:pt x="0" y="0"/>
                  </a:moveTo>
                  <a:cubicBezTo>
                    <a:pt x="14111" y="162277"/>
                    <a:pt x="28222" y="324555"/>
                    <a:pt x="101600" y="474133"/>
                  </a:cubicBezTo>
                  <a:cubicBezTo>
                    <a:pt x="174978" y="623711"/>
                    <a:pt x="310445" y="809977"/>
                    <a:pt x="440267" y="897466"/>
                  </a:cubicBezTo>
                  <a:cubicBezTo>
                    <a:pt x="570089" y="984955"/>
                    <a:pt x="725311" y="992010"/>
                    <a:pt x="880533" y="999066"/>
                  </a:cubicBezTo>
                </a:path>
              </a:pathLst>
            </a:custGeom>
            <a:noFill/>
            <a:ln w="254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dirty="0">
                <a:solidFill>
                  <a:srgbClr val="00B050"/>
                </a:solidFill>
              </a:endParaRPr>
            </a:p>
          </p:txBody>
        </p:sp>
        <p:sp>
          <p:nvSpPr>
            <p:cNvPr id="29" name="TextBox 28">
              <a:extLst>
                <a:ext uri="{FF2B5EF4-FFF2-40B4-BE49-F238E27FC236}">
                  <a16:creationId xmlns:a16="http://schemas.microsoft.com/office/drawing/2014/main" id="{8F0D0B32-8C50-6846-8727-CCFFB017FF3C}"/>
                </a:ext>
              </a:extLst>
            </p:cNvPr>
            <p:cNvSpPr txBox="1"/>
            <p:nvPr/>
          </p:nvSpPr>
          <p:spPr>
            <a:xfrm>
              <a:off x="7736116" y="3688716"/>
              <a:ext cx="348172" cy="369332"/>
            </a:xfrm>
            <a:prstGeom prst="rect">
              <a:avLst/>
            </a:prstGeom>
            <a:noFill/>
          </p:spPr>
          <p:txBody>
            <a:bodyPr wrap="none" rtlCol="0">
              <a:spAutoFit/>
            </a:bodyPr>
            <a:lstStyle/>
            <a:p>
              <a:r>
                <a:rPr lang="en-US" dirty="0">
                  <a:solidFill>
                    <a:srgbClr val="00B050"/>
                  </a:solidFill>
                </a:rPr>
                <a:t>t</a:t>
              </a:r>
              <a:r>
                <a:rPr lang="ru-RU" baseline="-25000" dirty="0">
                  <a:solidFill>
                    <a:srgbClr val="00B050"/>
                  </a:solidFill>
                </a:rPr>
                <a:t>2</a:t>
              </a:r>
              <a:endParaRPr lang="en-FR" baseline="-25000" dirty="0">
                <a:solidFill>
                  <a:srgbClr val="00B050"/>
                </a:solidFill>
              </a:endParaRPr>
            </a:p>
          </p:txBody>
        </p:sp>
        <p:sp>
          <p:nvSpPr>
            <p:cNvPr id="30" name="TextBox 29">
              <a:extLst>
                <a:ext uri="{FF2B5EF4-FFF2-40B4-BE49-F238E27FC236}">
                  <a16:creationId xmlns:a16="http://schemas.microsoft.com/office/drawing/2014/main" id="{76580A9A-FFF1-1240-871C-792E2F129060}"/>
                </a:ext>
              </a:extLst>
            </p:cNvPr>
            <p:cNvSpPr txBox="1"/>
            <p:nvPr/>
          </p:nvSpPr>
          <p:spPr>
            <a:xfrm>
              <a:off x="6582435" y="2856670"/>
              <a:ext cx="585412" cy="369332"/>
            </a:xfrm>
            <a:prstGeom prst="rect">
              <a:avLst/>
            </a:prstGeom>
            <a:noFill/>
          </p:spPr>
          <p:txBody>
            <a:bodyPr wrap="square" rtlCol="0">
              <a:spAutoFit/>
            </a:bodyPr>
            <a:lstStyle/>
            <a:p>
              <a:r>
                <a:rPr lang="en-US" dirty="0">
                  <a:solidFill>
                    <a:srgbClr val="0070C0"/>
                  </a:solidFill>
                </a:rPr>
                <a:t>t</a:t>
              </a:r>
              <a:r>
                <a:rPr lang="en-US" baseline="-25000" dirty="0">
                  <a:solidFill>
                    <a:srgbClr val="0070C0"/>
                  </a:solidFill>
                </a:rPr>
                <a:t>1</a:t>
              </a:r>
              <a:endParaRPr lang="en-FR" baseline="-25000" dirty="0">
                <a:solidFill>
                  <a:srgbClr val="0070C0"/>
                </a:solidFill>
              </a:endParaRPr>
            </a:p>
          </p:txBody>
        </p:sp>
      </p:grpSp>
      <p:cxnSp>
        <p:nvCxnSpPr>
          <p:cNvPr id="32" name="Straight Arrow Connector 31">
            <a:extLst>
              <a:ext uri="{FF2B5EF4-FFF2-40B4-BE49-F238E27FC236}">
                <a16:creationId xmlns:a16="http://schemas.microsoft.com/office/drawing/2014/main" id="{A1FD337A-D4BB-314E-AFDC-AE144C59F540}"/>
              </a:ext>
            </a:extLst>
          </p:cNvPr>
          <p:cNvCxnSpPr/>
          <p:nvPr/>
        </p:nvCxnSpPr>
        <p:spPr>
          <a:xfrm>
            <a:off x="2174766" y="5556274"/>
            <a:ext cx="4465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E29CA57D-680B-E04A-9C2F-862387BD7767}"/>
              </a:ext>
            </a:extLst>
          </p:cNvPr>
          <p:cNvSpPr txBox="1"/>
          <p:nvPr/>
        </p:nvSpPr>
        <p:spPr>
          <a:xfrm>
            <a:off x="546551" y="1686679"/>
            <a:ext cx="3624710" cy="369332"/>
          </a:xfrm>
          <a:prstGeom prst="rect">
            <a:avLst/>
          </a:prstGeom>
          <a:noFill/>
        </p:spPr>
        <p:txBody>
          <a:bodyPr wrap="none" rtlCol="0">
            <a:spAutoFit/>
          </a:bodyPr>
          <a:lstStyle/>
          <a:p>
            <a:r>
              <a:rPr lang="ru-RU" dirty="0">
                <a:solidFill>
                  <a:srgbClr val="C00000"/>
                </a:solidFill>
              </a:rPr>
              <a:t>Начинает работать при  </a:t>
            </a:r>
            <a:r>
              <a:rPr lang="en-US" i="1" dirty="0">
                <a:solidFill>
                  <a:srgbClr val="C00000"/>
                </a:solidFill>
                <a:latin typeface="Cambria" panose="02040503050406030204" pitchFamily="18" charset="0"/>
              </a:rPr>
              <a:t>t </a:t>
            </a:r>
            <a:r>
              <a:rPr lang="en-US" dirty="0">
                <a:solidFill>
                  <a:srgbClr val="C00000"/>
                </a:solidFill>
                <a:latin typeface="Cambria" panose="02040503050406030204" pitchFamily="18" charset="0"/>
              </a:rPr>
              <a:t>~</a:t>
            </a:r>
            <a:r>
              <a:rPr lang="en-US" i="1" dirty="0">
                <a:solidFill>
                  <a:srgbClr val="C00000"/>
                </a:solidFill>
                <a:latin typeface="Cambria" panose="02040503050406030204" pitchFamily="18" charset="0"/>
              </a:rPr>
              <a:t> </a:t>
            </a:r>
            <a:r>
              <a:rPr lang="en-US" dirty="0">
                <a:solidFill>
                  <a:srgbClr val="C00000"/>
                </a:solidFill>
                <a:latin typeface="Cambria" panose="02040503050406030204" pitchFamily="18" charset="0"/>
              </a:rPr>
              <a:t>1</a:t>
            </a:r>
            <a:endParaRPr lang="en-FR" i="1" dirty="0">
              <a:solidFill>
                <a:srgbClr val="C00000"/>
              </a:solidFill>
              <a:latin typeface="Cambria" panose="02040503050406030204" pitchFamily="18" charset="0"/>
            </a:endParaRPr>
          </a:p>
        </p:txBody>
      </p:sp>
      <p:sp>
        <p:nvSpPr>
          <p:cNvPr id="38" name="Rectangle 37">
            <a:extLst>
              <a:ext uri="{FF2B5EF4-FFF2-40B4-BE49-F238E27FC236}">
                <a16:creationId xmlns:a16="http://schemas.microsoft.com/office/drawing/2014/main" id="{C21A51EF-7504-574C-BCE3-789220D85CF0}"/>
              </a:ext>
            </a:extLst>
          </p:cNvPr>
          <p:cNvSpPr/>
          <p:nvPr/>
        </p:nvSpPr>
        <p:spPr>
          <a:xfrm>
            <a:off x="2652519" y="5290007"/>
            <a:ext cx="1011038" cy="554181"/>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FR" i="1">
                <a:solidFill>
                  <a:schemeClr val="tx1"/>
                </a:solidFill>
                <a:latin typeface="Cambria" panose="02040503050406030204" pitchFamily="18" charset="0"/>
              </a:rPr>
              <a:t>C</a:t>
            </a:r>
            <a:r>
              <a:rPr lang="en-US" dirty="0">
                <a:solidFill>
                  <a:schemeClr val="tx1"/>
                </a:solidFill>
              </a:rPr>
              <a:t> </a:t>
            </a:r>
            <a:r>
              <a:rPr lang="en-FR">
                <a:solidFill>
                  <a:schemeClr val="tx1"/>
                </a:solidFill>
                <a:latin typeface="Cambria" panose="02040503050406030204" pitchFamily="18" charset="0"/>
              </a:rPr>
              <a:t>~</a:t>
            </a:r>
            <a:r>
              <a:rPr lang="en-US" dirty="0">
                <a:solidFill>
                  <a:schemeClr val="tx1"/>
                </a:solidFill>
                <a:latin typeface="Cambria" panose="02040503050406030204" pitchFamily="18" charset="0"/>
              </a:rPr>
              <a:t> </a:t>
            </a:r>
            <a:r>
              <a:rPr lang="en-FR">
                <a:solidFill>
                  <a:schemeClr val="tx1"/>
                </a:solidFill>
                <a:latin typeface="Cambria" panose="02040503050406030204" pitchFamily="18" charset="0"/>
              </a:rPr>
              <a:t>1</a:t>
            </a:r>
            <a:endParaRPr lang="en-FR" dirty="0">
              <a:solidFill>
                <a:schemeClr val="tx1"/>
              </a:solidFill>
              <a:latin typeface="Cambria" panose="02040503050406030204" pitchFamily="18" charset="0"/>
            </a:endParaRPr>
          </a:p>
        </p:txBody>
      </p:sp>
      <p:sp>
        <p:nvSpPr>
          <p:cNvPr id="6" name="TextBox 5">
            <a:extLst>
              <a:ext uri="{FF2B5EF4-FFF2-40B4-BE49-F238E27FC236}">
                <a16:creationId xmlns:a16="http://schemas.microsoft.com/office/drawing/2014/main" id="{CBE92271-C903-F84C-818F-A7AB32E37AA7}"/>
              </a:ext>
            </a:extLst>
          </p:cNvPr>
          <p:cNvSpPr txBox="1"/>
          <p:nvPr/>
        </p:nvSpPr>
        <p:spPr>
          <a:xfrm>
            <a:off x="546551" y="4627078"/>
            <a:ext cx="2454518" cy="369332"/>
          </a:xfrm>
          <a:prstGeom prst="rect">
            <a:avLst/>
          </a:prstGeom>
          <a:noFill/>
        </p:spPr>
        <p:txBody>
          <a:bodyPr wrap="none" rtlCol="0">
            <a:spAutoFit/>
          </a:bodyPr>
          <a:lstStyle/>
          <a:p>
            <a:r>
              <a:rPr lang="ru-RU" dirty="0">
                <a:solidFill>
                  <a:srgbClr val="C00000"/>
                </a:solidFill>
              </a:rPr>
              <a:t>Начальное условие</a:t>
            </a:r>
            <a:endParaRPr lang="en-RU" dirty="0">
              <a:solidFill>
                <a:srgbClr val="C00000"/>
              </a:solidFill>
            </a:endParaRPr>
          </a:p>
        </p:txBody>
      </p:sp>
      <p:pic>
        <p:nvPicPr>
          <p:cNvPr id="39" name="Picture 38">
            <a:extLst>
              <a:ext uri="{FF2B5EF4-FFF2-40B4-BE49-F238E27FC236}">
                <a16:creationId xmlns:a16="http://schemas.microsoft.com/office/drawing/2014/main" id="{09FB2681-71B3-9B47-B7A9-C04809FA25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505" y="2119209"/>
            <a:ext cx="3619500" cy="723900"/>
          </a:xfrm>
          <a:prstGeom prst="rect">
            <a:avLst/>
          </a:prstGeom>
        </p:spPr>
      </p:pic>
      <p:pic>
        <p:nvPicPr>
          <p:cNvPr id="10" name="Picture 9">
            <a:extLst>
              <a:ext uri="{FF2B5EF4-FFF2-40B4-BE49-F238E27FC236}">
                <a16:creationId xmlns:a16="http://schemas.microsoft.com/office/drawing/2014/main" id="{EAB435B8-7AC2-0043-B590-6ABBEF6B3A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505" y="3602842"/>
            <a:ext cx="3987800" cy="711200"/>
          </a:xfrm>
          <a:prstGeom prst="rect">
            <a:avLst/>
          </a:prstGeom>
        </p:spPr>
      </p:pic>
      <p:sp>
        <p:nvSpPr>
          <p:cNvPr id="41" name="TextBox 40">
            <a:extLst>
              <a:ext uri="{FF2B5EF4-FFF2-40B4-BE49-F238E27FC236}">
                <a16:creationId xmlns:a16="http://schemas.microsoft.com/office/drawing/2014/main" id="{6DA4F016-4592-BF44-9BD2-B79426FDCF40}"/>
              </a:ext>
            </a:extLst>
          </p:cNvPr>
          <p:cNvSpPr txBox="1"/>
          <p:nvPr/>
        </p:nvSpPr>
        <p:spPr>
          <a:xfrm>
            <a:off x="6604222" y="2744440"/>
            <a:ext cx="651140" cy="369332"/>
          </a:xfrm>
          <a:prstGeom prst="rect">
            <a:avLst/>
          </a:prstGeom>
          <a:noFill/>
        </p:spPr>
        <p:txBody>
          <a:bodyPr wrap="square" rtlCol="0">
            <a:spAutoFit/>
          </a:bodyPr>
          <a:lstStyle/>
          <a:p>
            <a:r>
              <a:rPr lang="en-US" i="1" dirty="0">
                <a:solidFill>
                  <a:srgbClr val="FF0000"/>
                </a:solidFill>
                <a:latin typeface="Cambria" panose="02040503050406030204" pitchFamily="18" charset="0"/>
              </a:rPr>
              <a:t>g</a:t>
            </a:r>
            <a:r>
              <a:rPr lang="en-US" dirty="0">
                <a:solidFill>
                  <a:srgbClr val="FF0000"/>
                </a:solidFill>
                <a:latin typeface="Cambria" panose="02040503050406030204" pitchFamily="18" charset="0"/>
              </a:rPr>
              <a:t>( </a:t>
            </a:r>
            <a:r>
              <a:rPr lang="en-US" i="1" dirty="0">
                <a:solidFill>
                  <a:srgbClr val="FF0000"/>
                </a:solidFill>
                <a:latin typeface="Cambria" panose="02040503050406030204" pitchFamily="18" charset="0"/>
              </a:rPr>
              <a:t>f </a:t>
            </a:r>
            <a:r>
              <a:rPr lang="en-US" dirty="0">
                <a:solidFill>
                  <a:srgbClr val="FF0000"/>
                </a:solidFill>
                <a:latin typeface="Cambria" panose="02040503050406030204" pitchFamily="18" charset="0"/>
              </a:rPr>
              <a:t>)</a:t>
            </a:r>
            <a:endParaRPr lang="en-RU" dirty="0">
              <a:solidFill>
                <a:srgbClr val="FF0000"/>
              </a:solidFill>
              <a:latin typeface="Cambria" panose="02040503050406030204" pitchFamily="18" charset="0"/>
            </a:endParaRPr>
          </a:p>
        </p:txBody>
      </p:sp>
    </p:spTree>
    <p:extLst>
      <p:ext uri="{BB962C8B-B14F-4D97-AF65-F5344CB8AC3E}">
        <p14:creationId xmlns:p14="http://schemas.microsoft.com/office/powerpoint/2010/main" val="1339852381"/>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checkerboard(across)">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checkerboard(across)">
                                      <p:cBhvr>
                                        <p:cTn id="12" dur="500"/>
                                        <p:tgtEl>
                                          <p:spTgt spid="40"/>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checkerboard(across)">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checkerboard(across)">
                                      <p:cBhvr>
                                        <p:cTn id="22" dur="500"/>
                                        <p:tgtEl>
                                          <p:spTgt spid="32"/>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dissolve">
                                      <p:cBhvr>
                                        <p:cTn id="2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40" grpId="0"/>
      <p:bldP spid="4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97958-72E0-3141-9A1D-1C0A795BCA17}"/>
              </a:ext>
            </a:extLst>
          </p:cNvPr>
          <p:cNvSpPr>
            <a:spLocks noGrp="1"/>
          </p:cNvSpPr>
          <p:nvPr>
            <p:ph type="title" idx="4294967295"/>
          </p:nvPr>
        </p:nvSpPr>
        <p:spPr>
          <a:xfrm>
            <a:off x="484187" y="-160869"/>
            <a:ext cx="8175625" cy="1143000"/>
          </a:xfrm>
        </p:spPr>
        <p:txBody>
          <a:bodyPr/>
          <a:lstStyle/>
          <a:p>
            <a:r>
              <a:rPr lang="ru-RU" dirty="0"/>
              <a:t>Вероятность и время фиксации</a:t>
            </a:r>
            <a:endParaRPr lang="en-FR" dirty="0"/>
          </a:p>
        </p:txBody>
      </p:sp>
      <p:sp>
        <p:nvSpPr>
          <p:cNvPr id="23" name="Rectangle 22">
            <a:extLst>
              <a:ext uri="{FF2B5EF4-FFF2-40B4-BE49-F238E27FC236}">
                <a16:creationId xmlns:a16="http://schemas.microsoft.com/office/drawing/2014/main" id="{8B5D5F8A-D449-B64E-B9F8-D727A67D7DF4}"/>
              </a:ext>
            </a:extLst>
          </p:cNvPr>
          <p:cNvSpPr/>
          <p:nvPr/>
        </p:nvSpPr>
        <p:spPr>
          <a:xfrm>
            <a:off x="1977655" y="2094614"/>
            <a:ext cx="438607" cy="485005"/>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dirty="0"/>
          </a:p>
        </p:txBody>
      </p:sp>
      <p:pic>
        <p:nvPicPr>
          <p:cNvPr id="4" name="Picture 3">
            <a:extLst>
              <a:ext uri="{FF2B5EF4-FFF2-40B4-BE49-F238E27FC236}">
                <a16:creationId xmlns:a16="http://schemas.microsoft.com/office/drawing/2014/main" id="{9F72B236-4C7E-1B46-9BD4-9B689E6A27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886" y="1688738"/>
            <a:ext cx="4130070" cy="1040166"/>
          </a:xfrm>
          <a:prstGeom prst="rect">
            <a:avLst/>
          </a:prstGeom>
        </p:spPr>
      </p:pic>
      <p:sp>
        <p:nvSpPr>
          <p:cNvPr id="43" name="TextBox 42">
            <a:extLst>
              <a:ext uri="{FF2B5EF4-FFF2-40B4-BE49-F238E27FC236}">
                <a16:creationId xmlns:a16="http://schemas.microsoft.com/office/drawing/2014/main" id="{A5205D21-BA79-2F47-A961-332D70FD4696}"/>
              </a:ext>
            </a:extLst>
          </p:cNvPr>
          <p:cNvSpPr txBox="1"/>
          <p:nvPr/>
        </p:nvSpPr>
        <p:spPr>
          <a:xfrm>
            <a:off x="212857" y="1350184"/>
            <a:ext cx="5726248" cy="338554"/>
          </a:xfrm>
          <a:prstGeom prst="rect">
            <a:avLst/>
          </a:prstGeom>
          <a:noFill/>
        </p:spPr>
        <p:txBody>
          <a:bodyPr wrap="none" rtlCol="0">
            <a:spAutoFit/>
          </a:bodyPr>
          <a:lstStyle/>
          <a:p>
            <a:r>
              <a:rPr lang="ru-RU" sz="1600" dirty="0">
                <a:solidFill>
                  <a:srgbClr val="C00000"/>
                </a:solidFill>
              </a:rPr>
              <a:t>Вероятность аллельной доли превысить </a:t>
            </a:r>
            <a:r>
              <a:rPr lang="en-US" sz="1600" i="1" dirty="0"/>
              <a:t>f </a:t>
            </a:r>
            <a:r>
              <a:rPr lang="ru-RU" sz="1600" i="1" dirty="0"/>
              <a:t> </a:t>
            </a:r>
            <a:r>
              <a:rPr lang="ru-RU" sz="1600" dirty="0">
                <a:solidFill>
                  <a:srgbClr val="C00000"/>
                </a:solidFill>
              </a:rPr>
              <a:t>в момент  </a:t>
            </a:r>
            <a:r>
              <a:rPr lang="en-US" sz="1600" i="1" dirty="0"/>
              <a:t>t</a:t>
            </a:r>
            <a:r>
              <a:rPr lang="ru-RU" sz="1600" i="1" dirty="0">
                <a:solidFill>
                  <a:srgbClr val="C00000"/>
                </a:solidFill>
              </a:rPr>
              <a:t> </a:t>
            </a:r>
            <a:endParaRPr lang="en-FR" sz="1600" i="1" dirty="0">
              <a:solidFill>
                <a:srgbClr val="C00000"/>
              </a:solidFill>
            </a:endParaRPr>
          </a:p>
        </p:txBody>
      </p:sp>
      <p:sp>
        <p:nvSpPr>
          <p:cNvPr id="44" name="TextBox 43">
            <a:extLst>
              <a:ext uri="{FF2B5EF4-FFF2-40B4-BE49-F238E27FC236}">
                <a16:creationId xmlns:a16="http://schemas.microsoft.com/office/drawing/2014/main" id="{B82B30F0-5D84-F243-8515-2147D3BF67E4}"/>
              </a:ext>
            </a:extLst>
          </p:cNvPr>
          <p:cNvSpPr txBox="1"/>
          <p:nvPr/>
        </p:nvSpPr>
        <p:spPr>
          <a:xfrm>
            <a:off x="219522" y="3177888"/>
            <a:ext cx="4251485" cy="338554"/>
          </a:xfrm>
          <a:prstGeom prst="rect">
            <a:avLst/>
          </a:prstGeom>
          <a:noFill/>
        </p:spPr>
        <p:txBody>
          <a:bodyPr wrap="none" rtlCol="0">
            <a:spAutoFit/>
          </a:bodyPr>
          <a:lstStyle/>
          <a:p>
            <a:r>
              <a:rPr lang="ru-RU" sz="1600" dirty="0">
                <a:solidFill>
                  <a:srgbClr val="C00000"/>
                </a:solidFill>
              </a:rPr>
              <a:t>Оптимальное время для этого</a:t>
            </a:r>
            <a:r>
              <a:rPr lang="en-US" sz="1600" dirty="0">
                <a:solidFill>
                  <a:srgbClr val="C00000"/>
                </a:solidFill>
              </a:rPr>
              <a:t>, </a:t>
            </a:r>
            <a:r>
              <a:rPr lang="en-US" sz="1600" dirty="0"/>
              <a:t>max(G)</a:t>
            </a:r>
            <a:r>
              <a:rPr lang="en-US" sz="1600" dirty="0">
                <a:solidFill>
                  <a:srgbClr val="C00000"/>
                </a:solidFill>
              </a:rPr>
              <a:t> </a:t>
            </a:r>
            <a:endParaRPr lang="en-FR" sz="1600" i="1" dirty="0">
              <a:solidFill>
                <a:srgbClr val="C00000"/>
              </a:solidFill>
            </a:endParaRPr>
          </a:p>
        </p:txBody>
      </p:sp>
      <p:pic>
        <p:nvPicPr>
          <p:cNvPr id="13" name="Picture 12">
            <a:extLst>
              <a:ext uri="{FF2B5EF4-FFF2-40B4-BE49-F238E27FC236}">
                <a16:creationId xmlns:a16="http://schemas.microsoft.com/office/drawing/2014/main" id="{8FED4F19-17A9-AD44-A843-B2EB48D96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4790" y="3220260"/>
            <a:ext cx="938419" cy="354121"/>
          </a:xfrm>
          <a:prstGeom prst="rect">
            <a:avLst/>
          </a:prstGeom>
        </p:spPr>
      </p:pic>
      <p:sp>
        <p:nvSpPr>
          <p:cNvPr id="45" name="TextBox 44">
            <a:extLst>
              <a:ext uri="{FF2B5EF4-FFF2-40B4-BE49-F238E27FC236}">
                <a16:creationId xmlns:a16="http://schemas.microsoft.com/office/drawing/2014/main" id="{74B4E33F-1338-9E40-BDC9-DB8F49E154A1}"/>
              </a:ext>
            </a:extLst>
          </p:cNvPr>
          <p:cNvSpPr txBox="1"/>
          <p:nvPr/>
        </p:nvSpPr>
        <p:spPr>
          <a:xfrm>
            <a:off x="212857" y="3913704"/>
            <a:ext cx="7589758" cy="338554"/>
          </a:xfrm>
          <a:prstGeom prst="rect">
            <a:avLst/>
          </a:prstGeom>
          <a:noFill/>
        </p:spPr>
        <p:txBody>
          <a:bodyPr wrap="square" rtlCol="0">
            <a:spAutoFit/>
          </a:bodyPr>
          <a:lstStyle/>
          <a:p>
            <a:r>
              <a:rPr lang="ru-RU" sz="1600" dirty="0" err="1">
                <a:solidFill>
                  <a:srgbClr val="C00000"/>
                </a:solidFill>
              </a:rPr>
              <a:t>Вероятност</a:t>
            </a:r>
            <a:r>
              <a:rPr lang="en-US" sz="1600" dirty="0" err="1">
                <a:solidFill>
                  <a:srgbClr val="C00000"/>
                </a:solidFill>
              </a:rPr>
              <a:t>ь</a:t>
            </a:r>
            <a:r>
              <a:rPr lang="ru-RU" sz="1600" dirty="0">
                <a:solidFill>
                  <a:srgbClr val="C00000"/>
                </a:solidFill>
              </a:rPr>
              <a:t> того</a:t>
            </a:r>
            <a:r>
              <a:rPr lang="en-US" sz="1600" dirty="0">
                <a:solidFill>
                  <a:srgbClr val="C00000"/>
                </a:solidFill>
              </a:rPr>
              <a:t>,</a:t>
            </a:r>
            <a:r>
              <a:rPr lang="ru-RU" sz="1600" dirty="0">
                <a:solidFill>
                  <a:srgbClr val="C00000"/>
                </a:solidFill>
              </a:rPr>
              <a:t> что клон дорастет до </a:t>
            </a:r>
            <a:r>
              <a:rPr lang="en-US" sz="1600" i="1" dirty="0"/>
              <a:t>f</a:t>
            </a:r>
            <a:r>
              <a:rPr lang="ru-RU" sz="1600" i="1" dirty="0"/>
              <a:t> </a:t>
            </a:r>
            <a:r>
              <a:rPr lang="ru-RU" sz="1600" dirty="0">
                <a:solidFill>
                  <a:srgbClr val="C00000"/>
                </a:solidFill>
              </a:rPr>
              <a:t>и оптимальное время</a:t>
            </a:r>
            <a:r>
              <a:rPr lang="en-US" sz="1600" dirty="0">
                <a:solidFill>
                  <a:srgbClr val="C00000"/>
                </a:solidFill>
              </a:rPr>
              <a:t> </a:t>
            </a:r>
            <a:endParaRPr lang="en-FR" sz="1600" i="1" dirty="0">
              <a:solidFill>
                <a:srgbClr val="C00000"/>
              </a:solidFill>
            </a:endParaRPr>
          </a:p>
        </p:txBody>
      </p:sp>
      <p:pic>
        <p:nvPicPr>
          <p:cNvPr id="46" name="Picture 45">
            <a:extLst>
              <a:ext uri="{FF2B5EF4-FFF2-40B4-BE49-F238E27FC236}">
                <a16:creationId xmlns:a16="http://schemas.microsoft.com/office/drawing/2014/main" id="{04C9109E-BB79-654E-A7B3-DD20AA70D5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6388" y="4413925"/>
            <a:ext cx="3488217" cy="539945"/>
          </a:xfrm>
          <a:prstGeom prst="rect">
            <a:avLst/>
          </a:prstGeom>
        </p:spPr>
      </p:pic>
      <p:sp>
        <p:nvSpPr>
          <p:cNvPr id="47" name="TextBox 46">
            <a:extLst>
              <a:ext uri="{FF2B5EF4-FFF2-40B4-BE49-F238E27FC236}">
                <a16:creationId xmlns:a16="http://schemas.microsoft.com/office/drawing/2014/main" id="{CD86E9E1-1509-0048-8DD0-758DD9AC5AA6}"/>
              </a:ext>
            </a:extLst>
          </p:cNvPr>
          <p:cNvSpPr txBox="1"/>
          <p:nvPr/>
        </p:nvSpPr>
        <p:spPr>
          <a:xfrm>
            <a:off x="219522" y="5286630"/>
            <a:ext cx="6421951" cy="338554"/>
          </a:xfrm>
          <a:prstGeom prst="rect">
            <a:avLst/>
          </a:prstGeom>
          <a:noFill/>
        </p:spPr>
        <p:txBody>
          <a:bodyPr wrap="none" rtlCol="0">
            <a:spAutoFit/>
          </a:bodyPr>
          <a:lstStyle/>
          <a:p>
            <a:r>
              <a:rPr lang="ru-RU" sz="1600" dirty="0">
                <a:solidFill>
                  <a:srgbClr val="C00000"/>
                </a:solidFill>
              </a:rPr>
              <a:t>Условие фиксации: </a:t>
            </a:r>
            <a:r>
              <a:rPr lang="en-US" sz="1600" i="1" dirty="0"/>
              <a:t>f </a:t>
            </a:r>
            <a:r>
              <a:rPr lang="en-US" sz="1600" dirty="0"/>
              <a:t>= 1</a:t>
            </a:r>
            <a:r>
              <a:rPr lang="ru-RU" sz="1600" dirty="0">
                <a:solidFill>
                  <a:srgbClr val="C00000"/>
                </a:solidFill>
              </a:rPr>
              <a:t>. Вероятность и характерное время</a:t>
            </a:r>
            <a:endParaRPr lang="en-FR" sz="1600" i="1" dirty="0">
              <a:solidFill>
                <a:srgbClr val="C00000"/>
              </a:solidFill>
            </a:endParaRPr>
          </a:p>
        </p:txBody>
      </p:sp>
      <p:pic>
        <p:nvPicPr>
          <p:cNvPr id="51" name="Picture 50">
            <a:extLst>
              <a:ext uri="{FF2B5EF4-FFF2-40B4-BE49-F238E27FC236}">
                <a16:creationId xmlns:a16="http://schemas.microsoft.com/office/drawing/2014/main" id="{D5D5EE2D-1C96-9D4D-AFFF-BAAC4659C8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6920" y="6180478"/>
            <a:ext cx="962072" cy="355360"/>
          </a:xfrm>
          <a:prstGeom prst="rect">
            <a:avLst/>
          </a:prstGeom>
        </p:spPr>
      </p:pic>
      <p:pic>
        <p:nvPicPr>
          <p:cNvPr id="54" name="Picture 53">
            <a:extLst>
              <a:ext uri="{FF2B5EF4-FFF2-40B4-BE49-F238E27FC236}">
                <a16:creationId xmlns:a16="http://schemas.microsoft.com/office/drawing/2014/main" id="{05D546E9-AD7B-6349-B1D0-AA7386953F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86642" y="6180478"/>
            <a:ext cx="1092899" cy="341531"/>
          </a:xfrm>
          <a:prstGeom prst="rect">
            <a:avLst/>
          </a:prstGeom>
        </p:spPr>
      </p:pic>
      <p:sp>
        <p:nvSpPr>
          <p:cNvPr id="3" name="Rectangle 2">
            <a:extLst>
              <a:ext uri="{FF2B5EF4-FFF2-40B4-BE49-F238E27FC236}">
                <a16:creationId xmlns:a16="http://schemas.microsoft.com/office/drawing/2014/main" id="{44DC1439-7C76-ED4D-B080-7545110379A6}"/>
              </a:ext>
            </a:extLst>
          </p:cNvPr>
          <p:cNvSpPr/>
          <p:nvPr/>
        </p:nvSpPr>
        <p:spPr>
          <a:xfrm>
            <a:off x="2052320" y="6096000"/>
            <a:ext cx="3281680" cy="59944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p>
        </p:txBody>
      </p:sp>
      <p:pic>
        <p:nvPicPr>
          <p:cNvPr id="8" name="Picture 7">
            <a:extLst>
              <a:ext uri="{FF2B5EF4-FFF2-40B4-BE49-F238E27FC236}">
                <a16:creationId xmlns:a16="http://schemas.microsoft.com/office/drawing/2014/main" id="{D11C0E9C-1506-E042-B334-C68F7375AC0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65606" y="6230620"/>
            <a:ext cx="990600" cy="330200"/>
          </a:xfrm>
          <a:prstGeom prst="rect">
            <a:avLst/>
          </a:prstGeom>
        </p:spPr>
      </p:pic>
    </p:spTree>
    <p:extLst>
      <p:ext uri="{BB962C8B-B14F-4D97-AF65-F5344CB8AC3E}">
        <p14:creationId xmlns:p14="http://schemas.microsoft.com/office/powerpoint/2010/main" val="178063970"/>
      </p:ext>
    </p:extLst>
  </p:cSld>
  <p:clrMapOvr>
    <a:masterClrMapping/>
  </p:clrMapOvr>
  <p:transition spd="med" advTm="0">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5B0A-583D-AB4E-A405-D1FC645E740A}"/>
              </a:ext>
            </a:extLst>
          </p:cNvPr>
          <p:cNvSpPr>
            <a:spLocks noGrp="1"/>
          </p:cNvSpPr>
          <p:nvPr>
            <p:ph type="title" idx="4294967295"/>
          </p:nvPr>
        </p:nvSpPr>
        <p:spPr>
          <a:xfrm>
            <a:off x="473051" y="175274"/>
            <a:ext cx="7235825" cy="1325562"/>
          </a:xfrm>
        </p:spPr>
        <p:txBody>
          <a:bodyPr/>
          <a:lstStyle/>
          <a:p>
            <a:r>
              <a:rPr lang="ru-RU" dirty="0"/>
              <a:t>Временные шкалы стационарного состояния </a:t>
            </a:r>
            <a:r>
              <a:rPr lang="ru-RU" sz="2400" dirty="0"/>
              <a:t>(</a:t>
            </a:r>
            <a:r>
              <a:rPr lang="en-US" sz="2400" dirty="0"/>
              <a:t>s=0)</a:t>
            </a:r>
            <a:endParaRPr lang="en-FR" sz="2400" dirty="0"/>
          </a:p>
        </p:txBody>
      </p:sp>
      <p:sp>
        <p:nvSpPr>
          <p:cNvPr id="3" name="Content Placeholder 2">
            <a:extLst>
              <a:ext uri="{FF2B5EF4-FFF2-40B4-BE49-F238E27FC236}">
                <a16:creationId xmlns:a16="http://schemas.microsoft.com/office/drawing/2014/main" id="{8B9C2A2F-E7D3-0249-AB29-4FBF1261D5AA}"/>
              </a:ext>
            </a:extLst>
          </p:cNvPr>
          <p:cNvSpPr>
            <a:spLocks noGrp="1"/>
          </p:cNvSpPr>
          <p:nvPr>
            <p:ph idx="4294967295"/>
          </p:nvPr>
        </p:nvSpPr>
        <p:spPr>
          <a:xfrm>
            <a:off x="473051" y="2051494"/>
            <a:ext cx="6508750" cy="3916363"/>
          </a:xfrm>
        </p:spPr>
        <p:txBody>
          <a:bodyPr/>
          <a:lstStyle/>
          <a:p>
            <a:r>
              <a:rPr lang="ru-RU" sz="1600" dirty="0"/>
              <a:t>Начало при </a:t>
            </a:r>
            <a:r>
              <a:rPr lang="en-US" sz="1600" i="1" dirty="0"/>
              <a:t>f</a:t>
            </a:r>
            <a:r>
              <a:rPr lang="en-US" sz="1600" dirty="0"/>
              <a:t> = 0</a:t>
            </a:r>
            <a:endParaRPr lang="ru-RU" sz="1600" dirty="0"/>
          </a:p>
          <a:p>
            <a:r>
              <a:rPr lang="ru-RU" sz="1600" dirty="0"/>
              <a:t>Частота генерации мутаций </a:t>
            </a:r>
            <a:r>
              <a:rPr lang="en-US" sz="1600" i="1" dirty="0">
                <a:latin typeface="Symbol" pitchFamily="2" charset="2"/>
              </a:rPr>
              <a:t>m</a:t>
            </a:r>
            <a:r>
              <a:rPr lang="ru-RU" sz="1600" i="1" dirty="0">
                <a:latin typeface="Symbol" pitchFamily="2" charset="2"/>
              </a:rPr>
              <a:t> </a:t>
            </a:r>
            <a:r>
              <a:rPr lang="en-US" sz="1600" i="1" dirty="0"/>
              <a:t>N</a:t>
            </a:r>
            <a:r>
              <a:rPr lang="en-US" sz="1600" dirty="0"/>
              <a:t> </a:t>
            </a:r>
          </a:p>
          <a:p>
            <a:r>
              <a:rPr lang="ru-RU" sz="1600" dirty="0"/>
              <a:t>Вероятность фиксации</a:t>
            </a:r>
          </a:p>
          <a:p>
            <a:r>
              <a:rPr lang="ru-RU" sz="1600" dirty="0"/>
              <a:t>Время самой фиксации</a:t>
            </a:r>
          </a:p>
          <a:p>
            <a:r>
              <a:rPr lang="ru-RU" sz="1600" dirty="0"/>
              <a:t>Время ожидания до фиксации     </a:t>
            </a:r>
            <a:r>
              <a:rPr lang="en-US" sz="1800" dirty="0"/>
              <a:t>1/[</a:t>
            </a:r>
            <a:r>
              <a:rPr lang="ru-RU" sz="1800" dirty="0"/>
              <a:t> </a:t>
            </a:r>
            <a:r>
              <a:rPr lang="en-US" sz="1800" i="1" dirty="0">
                <a:latin typeface="Symbol" pitchFamily="2" charset="2"/>
              </a:rPr>
              <a:t>m</a:t>
            </a:r>
            <a:r>
              <a:rPr lang="ru-RU" sz="1800" i="1" dirty="0">
                <a:latin typeface="Symbol" pitchFamily="2" charset="2"/>
              </a:rPr>
              <a:t> </a:t>
            </a:r>
            <a:r>
              <a:rPr lang="en-US" sz="1800" i="1" dirty="0">
                <a:latin typeface="Cambria" panose="02040503050406030204" pitchFamily="18" charset="0"/>
              </a:rPr>
              <a:t>N</a:t>
            </a:r>
            <a:r>
              <a:rPr lang="ru-RU" sz="1800" dirty="0">
                <a:latin typeface="Symbol" pitchFamily="2" charset="2"/>
              </a:rPr>
              <a:t> </a:t>
            </a:r>
            <a:r>
              <a:rPr lang="en-US" sz="1800" i="1" dirty="0">
                <a:latin typeface="Cambria" panose="02040503050406030204" pitchFamily="18" charset="0"/>
              </a:rPr>
              <a:t>G</a:t>
            </a:r>
            <a:r>
              <a:rPr lang="en-US" sz="1800" dirty="0">
                <a:latin typeface="Symbol" pitchFamily="2" charset="2"/>
              </a:rPr>
              <a:t>(1)</a:t>
            </a:r>
            <a:r>
              <a:rPr lang="en-US" sz="1800" dirty="0"/>
              <a:t>] = </a:t>
            </a:r>
            <a:r>
              <a:rPr lang="en-US" sz="1800" dirty="0">
                <a:solidFill>
                  <a:srgbClr val="FF0000"/>
                </a:solidFill>
              </a:rPr>
              <a:t>1/</a:t>
            </a:r>
            <a:r>
              <a:rPr lang="en-US" sz="1800" i="1" dirty="0">
                <a:solidFill>
                  <a:srgbClr val="FF0000"/>
                </a:solidFill>
                <a:latin typeface="Symbol" pitchFamily="2" charset="2"/>
              </a:rPr>
              <a:t>m</a:t>
            </a:r>
          </a:p>
          <a:p>
            <a:endParaRPr lang="ru-RU" dirty="0"/>
          </a:p>
          <a:p>
            <a:endParaRPr lang="en-US" dirty="0"/>
          </a:p>
        </p:txBody>
      </p:sp>
      <p:pic>
        <p:nvPicPr>
          <p:cNvPr id="11" name="Picture 10">
            <a:extLst>
              <a:ext uri="{FF2B5EF4-FFF2-40B4-BE49-F238E27FC236}">
                <a16:creationId xmlns:a16="http://schemas.microsoft.com/office/drawing/2014/main" id="{72ACC1DF-4C25-2543-8BEC-B33B4D71E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5767" y="4506962"/>
            <a:ext cx="4533161" cy="2301238"/>
          </a:xfrm>
          <a:prstGeom prst="rect">
            <a:avLst/>
          </a:prstGeom>
        </p:spPr>
      </p:pic>
      <p:pic>
        <p:nvPicPr>
          <p:cNvPr id="17" name="Picture 16">
            <a:extLst>
              <a:ext uri="{FF2B5EF4-FFF2-40B4-BE49-F238E27FC236}">
                <a16:creationId xmlns:a16="http://schemas.microsoft.com/office/drawing/2014/main" id="{14DC6FA0-B24D-F44F-AB9A-AC2B1EAC7C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3814" y="3487872"/>
            <a:ext cx="962072" cy="355360"/>
          </a:xfrm>
          <a:prstGeom prst="rect">
            <a:avLst/>
          </a:prstGeom>
        </p:spPr>
      </p:pic>
      <p:pic>
        <p:nvPicPr>
          <p:cNvPr id="18" name="Picture 17">
            <a:extLst>
              <a:ext uri="{FF2B5EF4-FFF2-40B4-BE49-F238E27FC236}">
                <a16:creationId xmlns:a16="http://schemas.microsoft.com/office/drawing/2014/main" id="{08B098EC-FECB-024D-9402-026CDF230A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8401" y="2983309"/>
            <a:ext cx="1092899" cy="341531"/>
          </a:xfrm>
          <a:prstGeom prst="rect">
            <a:avLst/>
          </a:prstGeom>
        </p:spPr>
      </p:pic>
      <p:sp>
        <p:nvSpPr>
          <p:cNvPr id="4" name="Freeform 3">
            <a:extLst>
              <a:ext uri="{FF2B5EF4-FFF2-40B4-BE49-F238E27FC236}">
                <a16:creationId xmlns:a16="http://schemas.microsoft.com/office/drawing/2014/main" id="{3301E013-D60A-EE4F-B41C-07CCE41C6516}"/>
              </a:ext>
            </a:extLst>
          </p:cNvPr>
          <p:cNvSpPr/>
          <p:nvPr/>
        </p:nvSpPr>
        <p:spPr>
          <a:xfrm>
            <a:off x="4622799" y="3677920"/>
            <a:ext cx="2893849" cy="863600"/>
          </a:xfrm>
          <a:custGeom>
            <a:avLst/>
            <a:gdLst>
              <a:gd name="connsiteX0" fmla="*/ 0 w 2702560"/>
              <a:gd name="connsiteY0" fmla="*/ 0 h 863600"/>
              <a:gd name="connsiteX1" fmla="*/ 2702560 w 2702560"/>
              <a:gd name="connsiteY1" fmla="*/ 10160 h 863600"/>
              <a:gd name="connsiteX2" fmla="*/ 2702560 w 2702560"/>
              <a:gd name="connsiteY2" fmla="*/ 863600 h 863600"/>
            </a:gdLst>
            <a:ahLst/>
            <a:cxnLst>
              <a:cxn ang="0">
                <a:pos x="connsiteX0" y="connsiteY0"/>
              </a:cxn>
              <a:cxn ang="0">
                <a:pos x="connsiteX1" y="connsiteY1"/>
              </a:cxn>
              <a:cxn ang="0">
                <a:pos x="connsiteX2" y="connsiteY2"/>
              </a:cxn>
            </a:cxnLst>
            <a:rect l="l" t="t" r="r" b="b"/>
            <a:pathLst>
              <a:path w="2702560" h="863600">
                <a:moveTo>
                  <a:pt x="0" y="0"/>
                </a:moveTo>
                <a:lnTo>
                  <a:pt x="2702560" y="10160"/>
                </a:lnTo>
                <a:lnTo>
                  <a:pt x="2702560" y="863600"/>
                </a:lnTo>
              </a:path>
            </a:pathLst>
          </a:custGeom>
          <a:noFill/>
          <a:ln>
            <a:solidFill>
              <a:srgbClr val="00B050"/>
            </a:solidFill>
            <a:headEnd type="none" w="med" len="med"/>
            <a:tailEnd type="arrow"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solidFill>
                <a:srgbClr val="00B050"/>
              </a:solidFill>
            </a:endParaRPr>
          </a:p>
        </p:txBody>
      </p:sp>
      <p:sp>
        <p:nvSpPr>
          <p:cNvPr id="8" name="Freeform 7">
            <a:extLst>
              <a:ext uri="{FF2B5EF4-FFF2-40B4-BE49-F238E27FC236}">
                <a16:creationId xmlns:a16="http://schemas.microsoft.com/office/drawing/2014/main" id="{71AC0F88-6DDC-9C46-8676-A3FEBE2EE42E}"/>
              </a:ext>
            </a:extLst>
          </p:cNvPr>
          <p:cNvSpPr/>
          <p:nvPr/>
        </p:nvSpPr>
        <p:spPr>
          <a:xfrm>
            <a:off x="6325058" y="4119880"/>
            <a:ext cx="1607312" cy="972298"/>
          </a:xfrm>
          <a:custGeom>
            <a:avLst/>
            <a:gdLst>
              <a:gd name="connsiteX0" fmla="*/ 0 w 2702560"/>
              <a:gd name="connsiteY0" fmla="*/ 0 h 863600"/>
              <a:gd name="connsiteX1" fmla="*/ 2702560 w 2702560"/>
              <a:gd name="connsiteY1" fmla="*/ 10160 h 863600"/>
              <a:gd name="connsiteX2" fmla="*/ 2702560 w 2702560"/>
              <a:gd name="connsiteY2" fmla="*/ 863600 h 863600"/>
            </a:gdLst>
            <a:ahLst/>
            <a:cxnLst>
              <a:cxn ang="0">
                <a:pos x="connsiteX0" y="connsiteY0"/>
              </a:cxn>
              <a:cxn ang="0">
                <a:pos x="connsiteX1" y="connsiteY1"/>
              </a:cxn>
              <a:cxn ang="0">
                <a:pos x="connsiteX2" y="connsiteY2"/>
              </a:cxn>
            </a:cxnLst>
            <a:rect l="l" t="t" r="r" b="b"/>
            <a:pathLst>
              <a:path w="2702560" h="863600">
                <a:moveTo>
                  <a:pt x="0" y="0"/>
                </a:moveTo>
                <a:lnTo>
                  <a:pt x="2702560" y="10160"/>
                </a:lnTo>
                <a:lnTo>
                  <a:pt x="2702560" y="863600"/>
                </a:lnTo>
              </a:path>
            </a:pathLst>
          </a:custGeom>
          <a:noFill/>
          <a:ln>
            <a:solidFill>
              <a:srgbClr val="00B050"/>
            </a:solidFill>
            <a:headEnd type="none" w="med" len="med"/>
            <a:tailEnd type="arrow"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solidFill>
                <a:srgbClr val="00B050"/>
              </a:solidFill>
            </a:endParaRPr>
          </a:p>
        </p:txBody>
      </p:sp>
      <p:pic>
        <p:nvPicPr>
          <p:cNvPr id="6" name="Picture 5">
            <a:extLst>
              <a:ext uri="{FF2B5EF4-FFF2-40B4-BE49-F238E27FC236}">
                <a16:creationId xmlns:a16="http://schemas.microsoft.com/office/drawing/2014/main" id="{F77EFDCC-57A7-CF4B-8806-F6161B55FB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98719" y="3476183"/>
            <a:ext cx="990600" cy="330200"/>
          </a:xfrm>
          <a:prstGeom prst="rect">
            <a:avLst/>
          </a:prstGeom>
        </p:spPr>
      </p:pic>
    </p:spTree>
    <p:extLst>
      <p:ext uri="{BB962C8B-B14F-4D97-AF65-F5344CB8AC3E}">
        <p14:creationId xmlns:p14="http://schemas.microsoft.com/office/powerpoint/2010/main" val="2402329576"/>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30BDC-5DBE-D34F-B921-9E60BFC81E1C}"/>
              </a:ext>
            </a:extLst>
          </p:cNvPr>
          <p:cNvSpPr>
            <a:spLocks noGrp="1"/>
          </p:cNvSpPr>
          <p:nvPr>
            <p:ph type="title"/>
          </p:nvPr>
        </p:nvSpPr>
        <p:spPr/>
        <p:txBody>
          <a:bodyPr>
            <a:normAutofit fontScale="90000"/>
          </a:bodyPr>
          <a:lstStyle/>
          <a:p>
            <a:r>
              <a:rPr lang="ru-RU" dirty="0">
                <a:solidFill>
                  <a:srgbClr val="C00000"/>
                </a:solidFill>
              </a:rPr>
              <a:t>Вероятность фиксации выгодного </a:t>
            </a:r>
            <a:r>
              <a:rPr lang="ru-RU" dirty="0" err="1">
                <a:solidFill>
                  <a:srgbClr val="C00000"/>
                </a:solidFill>
              </a:rPr>
              <a:t>аллеля</a:t>
            </a:r>
            <a:br>
              <a:rPr lang="en-US" dirty="0">
                <a:solidFill>
                  <a:srgbClr val="C00000"/>
                </a:solidFill>
              </a:rPr>
            </a:br>
            <a:endParaRPr lang="en-FR" dirty="0">
              <a:solidFill>
                <a:srgbClr val="C00000"/>
              </a:solidFill>
            </a:endParaRPr>
          </a:p>
        </p:txBody>
      </p:sp>
      <p:sp>
        <p:nvSpPr>
          <p:cNvPr id="4" name="Text Placeholder 3">
            <a:extLst>
              <a:ext uri="{FF2B5EF4-FFF2-40B4-BE49-F238E27FC236}">
                <a16:creationId xmlns:a16="http://schemas.microsoft.com/office/drawing/2014/main" id="{6B50D5E4-600C-9148-BFF1-D7ABFD317623}"/>
              </a:ext>
            </a:extLst>
          </p:cNvPr>
          <p:cNvSpPr>
            <a:spLocks noGrp="1"/>
          </p:cNvSpPr>
          <p:nvPr>
            <p:ph type="body" idx="1"/>
          </p:nvPr>
        </p:nvSpPr>
        <p:spPr/>
        <p:txBody>
          <a:bodyPr/>
          <a:lstStyle/>
          <a:p>
            <a:r>
              <a:rPr lang="ru-RU" dirty="0"/>
              <a:t>естественный отбор и дрейф</a:t>
            </a:r>
            <a:endParaRPr lang="en-FR" dirty="0"/>
          </a:p>
        </p:txBody>
      </p:sp>
    </p:spTree>
    <p:extLst>
      <p:ext uri="{BB962C8B-B14F-4D97-AF65-F5344CB8AC3E}">
        <p14:creationId xmlns:p14="http://schemas.microsoft.com/office/powerpoint/2010/main" val="1062806138"/>
      </p:ext>
    </p:extLst>
  </p:cSld>
  <p:clrMapOvr>
    <a:masterClrMapping/>
  </p:clrMapOvr>
  <p:transition spd="med" advTm="0">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E3CD-CC30-EA43-A755-97E4FB249CB5}"/>
              </a:ext>
            </a:extLst>
          </p:cNvPr>
          <p:cNvSpPr>
            <a:spLocks noGrp="1"/>
          </p:cNvSpPr>
          <p:nvPr>
            <p:ph type="title" idx="4294967295"/>
          </p:nvPr>
        </p:nvSpPr>
        <p:spPr>
          <a:xfrm>
            <a:off x="1018161" y="53436"/>
            <a:ext cx="6508750" cy="839974"/>
          </a:xfrm>
        </p:spPr>
        <p:txBody>
          <a:bodyPr/>
          <a:lstStyle/>
          <a:p>
            <a:r>
              <a:rPr lang="ru-RU" dirty="0"/>
              <a:t>Стохастический порог</a:t>
            </a:r>
            <a:endParaRPr lang="en-FR" dirty="0"/>
          </a:p>
        </p:txBody>
      </p:sp>
      <p:sp>
        <p:nvSpPr>
          <p:cNvPr id="4" name="TextBox 3">
            <a:extLst>
              <a:ext uri="{FF2B5EF4-FFF2-40B4-BE49-F238E27FC236}">
                <a16:creationId xmlns:a16="http://schemas.microsoft.com/office/drawing/2014/main" id="{8AADB6CB-722C-CD47-A6CB-02AB88401381}"/>
              </a:ext>
            </a:extLst>
          </p:cNvPr>
          <p:cNvSpPr txBox="1"/>
          <p:nvPr/>
        </p:nvSpPr>
        <p:spPr>
          <a:xfrm>
            <a:off x="2478054" y="1885541"/>
            <a:ext cx="1058303" cy="369332"/>
          </a:xfrm>
          <a:prstGeom prst="rect">
            <a:avLst/>
          </a:prstGeom>
          <a:noFill/>
        </p:spPr>
        <p:txBody>
          <a:bodyPr wrap="none" rtlCol="0">
            <a:spAutoFit/>
          </a:bodyPr>
          <a:lstStyle/>
          <a:p>
            <a:r>
              <a:rPr lang="ru-RU" dirty="0">
                <a:solidFill>
                  <a:srgbClr val="C00000"/>
                </a:solidFill>
              </a:rPr>
              <a:t>Дрейф</a:t>
            </a:r>
            <a:endParaRPr lang="en-FR" dirty="0">
              <a:solidFill>
                <a:srgbClr val="C00000"/>
              </a:solidFill>
            </a:endParaRPr>
          </a:p>
        </p:txBody>
      </p:sp>
      <p:sp>
        <p:nvSpPr>
          <p:cNvPr id="5" name="TextBox 4">
            <a:extLst>
              <a:ext uri="{FF2B5EF4-FFF2-40B4-BE49-F238E27FC236}">
                <a16:creationId xmlns:a16="http://schemas.microsoft.com/office/drawing/2014/main" id="{5F45F0D9-E0E8-894D-B272-DC355E4E68B7}"/>
              </a:ext>
            </a:extLst>
          </p:cNvPr>
          <p:cNvSpPr txBox="1"/>
          <p:nvPr/>
        </p:nvSpPr>
        <p:spPr>
          <a:xfrm>
            <a:off x="4203968" y="1885541"/>
            <a:ext cx="1374094" cy="369332"/>
          </a:xfrm>
          <a:prstGeom prst="rect">
            <a:avLst/>
          </a:prstGeom>
          <a:noFill/>
        </p:spPr>
        <p:txBody>
          <a:bodyPr wrap="none" rtlCol="0">
            <a:spAutoFit/>
          </a:bodyPr>
          <a:lstStyle/>
          <a:p>
            <a:r>
              <a:rPr lang="ru-RU" dirty="0">
                <a:solidFill>
                  <a:srgbClr val="C00000"/>
                </a:solidFill>
              </a:rPr>
              <a:t>Ест. отбор</a:t>
            </a:r>
            <a:endParaRPr lang="en-FR" dirty="0">
              <a:solidFill>
                <a:srgbClr val="C00000"/>
              </a:solidFill>
            </a:endParaRPr>
          </a:p>
        </p:txBody>
      </p:sp>
      <p:sp>
        <p:nvSpPr>
          <p:cNvPr id="6" name="TextBox 5">
            <a:extLst>
              <a:ext uri="{FF2B5EF4-FFF2-40B4-BE49-F238E27FC236}">
                <a16:creationId xmlns:a16="http://schemas.microsoft.com/office/drawing/2014/main" id="{87939EB7-5BBC-5D45-B237-B55A0F1DC220}"/>
              </a:ext>
            </a:extLst>
          </p:cNvPr>
          <p:cNvSpPr txBox="1"/>
          <p:nvPr/>
        </p:nvSpPr>
        <p:spPr>
          <a:xfrm>
            <a:off x="5966715" y="1885541"/>
            <a:ext cx="1160895" cy="369332"/>
          </a:xfrm>
          <a:prstGeom prst="rect">
            <a:avLst/>
          </a:prstGeom>
          <a:noFill/>
        </p:spPr>
        <p:txBody>
          <a:bodyPr wrap="none" rtlCol="0">
            <a:spAutoFit/>
          </a:bodyPr>
          <a:lstStyle/>
          <a:p>
            <a:r>
              <a:rPr lang="ru-RU" dirty="0">
                <a:solidFill>
                  <a:srgbClr val="C00000"/>
                </a:solidFill>
              </a:rPr>
              <a:t>Мутация</a:t>
            </a:r>
            <a:endParaRPr lang="en-FR" dirty="0">
              <a:solidFill>
                <a:srgbClr val="C00000"/>
              </a:solidFill>
            </a:endParaRPr>
          </a:p>
        </p:txBody>
      </p:sp>
      <p:pic>
        <p:nvPicPr>
          <p:cNvPr id="7" name="Picture 6">
            <a:extLst>
              <a:ext uri="{FF2B5EF4-FFF2-40B4-BE49-F238E27FC236}">
                <a16:creationId xmlns:a16="http://schemas.microsoft.com/office/drawing/2014/main" id="{9F743D03-FC54-B047-8F80-328FD4008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5318" y="2208007"/>
            <a:ext cx="6337300" cy="812800"/>
          </a:xfrm>
          <a:prstGeom prst="rect">
            <a:avLst/>
          </a:prstGeom>
        </p:spPr>
      </p:pic>
      <p:pic>
        <p:nvPicPr>
          <p:cNvPr id="12" name="Picture 11">
            <a:extLst>
              <a:ext uri="{FF2B5EF4-FFF2-40B4-BE49-F238E27FC236}">
                <a16:creationId xmlns:a16="http://schemas.microsoft.com/office/drawing/2014/main" id="{C99AB0EE-1B43-694A-8C59-6A45635AC7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6330" y="5892440"/>
            <a:ext cx="1468227" cy="572037"/>
          </a:xfrm>
          <a:prstGeom prst="rect">
            <a:avLst/>
          </a:prstGeom>
        </p:spPr>
      </p:pic>
      <p:sp>
        <p:nvSpPr>
          <p:cNvPr id="13" name="TextBox 12">
            <a:extLst>
              <a:ext uri="{FF2B5EF4-FFF2-40B4-BE49-F238E27FC236}">
                <a16:creationId xmlns:a16="http://schemas.microsoft.com/office/drawing/2014/main" id="{0628A485-BA8B-D044-AFF1-3DDE412449CD}"/>
              </a:ext>
            </a:extLst>
          </p:cNvPr>
          <p:cNvSpPr txBox="1"/>
          <p:nvPr/>
        </p:nvSpPr>
        <p:spPr>
          <a:xfrm>
            <a:off x="909080" y="5422213"/>
            <a:ext cx="5638082" cy="369332"/>
          </a:xfrm>
          <a:prstGeom prst="rect">
            <a:avLst/>
          </a:prstGeom>
          <a:noFill/>
        </p:spPr>
        <p:txBody>
          <a:bodyPr wrap="none" rtlCol="0">
            <a:spAutoFit/>
          </a:bodyPr>
          <a:lstStyle/>
          <a:p>
            <a:r>
              <a:rPr lang="ru-RU" dirty="0">
                <a:solidFill>
                  <a:srgbClr val="C00000"/>
                </a:solidFill>
              </a:rPr>
              <a:t>Ниже этого значения </a:t>
            </a:r>
            <a:r>
              <a:rPr lang="en-US" dirty="0">
                <a:solidFill>
                  <a:srgbClr val="C00000"/>
                </a:solidFill>
              </a:rPr>
              <a:t>f</a:t>
            </a:r>
            <a:r>
              <a:rPr lang="ru-RU" dirty="0">
                <a:solidFill>
                  <a:srgbClr val="C00000"/>
                </a:solidFill>
              </a:rPr>
              <a:t>, отбор слабее дрейфа</a:t>
            </a:r>
            <a:endParaRPr lang="en-FR">
              <a:solidFill>
                <a:srgbClr val="C00000"/>
              </a:solidFill>
            </a:endParaRPr>
          </a:p>
        </p:txBody>
      </p:sp>
      <p:sp>
        <p:nvSpPr>
          <p:cNvPr id="16" name="TextBox 15">
            <a:extLst>
              <a:ext uri="{FF2B5EF4-FFF2-40B4-BE49-F238E27FC236}">
                <a16:creationId xmlns:a16="http://schemas.microsoft.com/office/drawing/2014/main" id="{E90E2897-32A7-9244-849E-6EBF5039D581}"/>
              </a:ext>
            </a:extLst>
          </p:cNvPr>
          <p:cNvSpPr txBox="1"/>
          <p:nvPr/>
        </p:nvSpPr>
        <p:spPr>
          <a:xfrm>
            <a:off x="2913964" y="4743234"/>
            <a:ext cx="184731" cy="369332"/>
          </a:xfrm>
          <a:prstGeom prst="rect">
            <a:avLst/>
          </a:prstGeom>
          <a:noFill/>
        </p:spPr>
        <p:txBody>
          <a:bodyPr wrap="none" rtlCol="0">
            <a:spAutoFit/>
          </a:bodyPr>
          <a:lstStyle/>
          <a:p>
            <a:endParaRPr lang="en-FR" dirty="0"/>
          </a:p>
        </p:txBody>
      </p:sp>
      <p:sp>
        <p:nvSpPr>
          <p:cNvPr id="8" name="TextBox 7">
            <a:extLst>
              <a:ext uri="{FF2B5EF4-FFF2-40B4-BE49-F238E27FC236}">
                <a16:creationId xmlns:a16="http://schemas.microsoft.com/office/drawing/2014/main" id="{6D168F84-FC0B-F04B-8309-027565A44CB5}"/>
              </a:ext>
            </a:extLst>
          </p:cNvPr>
          <p:cNvSpPr txBox="1"/>
          <p:nvPr/>
        </p:nvSpPr>
        <p:spPr>
          <a:xfrm>
            <a:off x="155737" y="3019312"/>
            <a:ext cx="2157963" cy="646331"/>
          </a:xfrm>
          <a:prstGeom prst="rect">
            <a:avLst/>
          </a:prstGeom>
          <a:noFill/>
        </p:spPr>
        <p:txBody>
          <a:bodyPr wrap="none" rtlCol="0">
            <a:spAutoFit/>
          </a:bodyPr>
          <a:lstStyle/>
          <a:p>
            <a:r>
              <a:rPr lang="ru-RU" dirty="0">
                <a:solidFill>
                  <a:srgbClr val="C00000"/>
                </a:solidFill>
              </a:rPr>
              <a:t>Так как функция </a:t>
            </a:r>
          </a:p>
          <a:p>
            <a:r>
              <a:rPr lang="ru-RU" dirty="0">
                <a:solidFill>
                  <a:srgbClr val="C00000"/>
                </a:solidFill>
              </a:rPr>
              <a:t>широкая</a:t>
            </a:r>
            <a:endParaRPr lang="en-RU" dirty="0"/>
          </a:p>
        </p:txBody>
      </p:sp>
      <p:sp>
        <p:nvSpPr>
          <p:cNvPr id="14" name="TextBox 13">
            <a:extLst>
              <a:ext uri="{FF2B5EF4-FFF2-40B4-BE49-F238E27FC236}">
                <a16:creationId xmlns:a16="http://schemas.microsoft.com/office/drawing/2014/main" id="{B4837863-7469-0844-A5EA-5091FE1B5FD7}"/>
              </a:ext>
            </a:extLst>
          </p:cNvPr>
          <p:cNvSpPr txBox="1"/>
          <p:nvPr/>
        </p:nvSpPr>
        <p:spPr>
          <a:xfrm>
            <a:off x="1919381" y="3652528"/>
            <a:ext cx="710451" cy="369332"/>
          </a:xfrm>
          <a:prstGeom prst="rect">
            <a:avLst/>
          </a:prstGeom>
          <a:noFill/>
        </p:spPr>
        <p:txBody>
          <a:bodyPr wrap="none" rtlCol="0">
            <a:spAutoFit/>
          </a:bodyPr>
          <a:lstStyle/>
          <a:p>
            <a:r>
              <a:rPr lang="en-RU" dirty="0"/>
              <a:t>~1/f</a:t>
            </a:r>
            <a:r>
              <a:rPr lang="en-RU" baseline="30000" dirty="0"/>
              <a:t>2</a:t>
            </a:r>
          </a:p>
        </p:txBody>
      </p:sp>
      <p:sp>
        <p:nvSpPr>
          <p:cNvPr id="51" name="TextBox 50">
            <a:extLst>
              <a:ext uri="{FF2B5EF4-FFF2-40B4-BE49-F238E27FC236}">
                <a16:creationId xmlns:a16="http://schemas.microsoft.com/office/drawing/2014/main" id="{0EA68E7F-4103-4A4A-8053-75289585DEAE}"/>
              </a:ext>
            </a:extLst>
          </p:cNvPr>
          <p:cNvSpPr txBox="1"/>
          <p:nvPr/>
        </p:nvSpPr>
        <p:spPr>
          <a:xfrm>
            <a:off x="3841091" y="3670715"/>
            <a:ext cx="625492" cy="369332"/>
          </a:xfrm>
          <a:prstGeom prst="rect">
            <a:avLst/>
          </a:prstGeom>
          <a:noFill/>
        </p:spPr>
        <p:txBody>
          <a:bodyPr wrap="none" rtlCol="0">
            <a:spAutoFit/>
          </a:bodyPr>
          <a:lstStyle/>
          <a:p>
            <a:r>
              <a:rPr lang="en-RU" dirty="0"/>
              <a:t>~1/f</a:t>
            </a:r>
            <a:endParaRPr lang="en-RU" baseline="30000" dirty="0"/>
          </a:p>
        </p:txBody>
      </p:sp>
      <p:cxnSp>
        <p:nvCxnSpPr>
          <p:cNvPr id="23" name="Straight Arrow Connector 22">
            <a:extLst>
              <a:ext uri="{FF2B5EF4-FFF2-40B4-BE49-F238E27FC236}">
                <a16:creationId xmlns:a16="http://schemas.microsoft.com/office/drawing/2014/main" id="{4498839B-939A-9F47-A2E8-F58C0F286DFD}"/>
              </a:ext>
            </a:extLst>
          </p:cNvPr>
          <p:cNvCxnSpPr>
            <a:cxnSpLocks/>
          </p:cNvCxnSpPr>
          <p:nvPr/>
        </p:nvCxnSpPr>
        <p:spPr>
          <a:xfrm>
            <a:off x="2274606" y="3019312"/>
            <a:ext cx="0" cy="633216"/>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DD055132-C83E-C244-891E-D107F1867E96}"/>
              </a:ext>
            </a:extLst>
          </p:cNvPr>
          <p:cNvCxnSpPr>
            <a:cxnSpLocks/>
            <a:stCxn id="7" idx="2"/>
          </p:cNvCxnSpPr>
          <p:nvPr/>
        </p:nvCxnSpPr>
        <p:spPr>
          <a:xfrm>
            <a:off x="4203968" y="3020807"/>
            <a:ext cx="0" cy="615537"/>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0C402140-6937-3148-AF39-405981702E93}"/>
              </a:ext>
            </a:extLst>
          </p:cNvPr>
          <p:cNvSpPr txBox="1"/>
          <p:nvPr/>
        </p:nvSpPr>
        <p:spPr>
          <a:xfrm>
            <a:off x="2580405" y="4665967"/>
            <a:ext cx="2860078" cy="369332"/>
          </a:xfrm>
          <a:prstGeom prst="rect">
            <a:avLst/>
          </a:prstGeom>
          <a:noFill/>
        </p:spPr>
        <p:txBody>
          <a:bodyPr wrap="none" rtlCol="0">
            <a:spAutoFit/>
          </a:bodyPr>
          <a:lstStyle/>
          <a:p>
            <a:r>
              <a:rPr lang="en-RU" dirty="0"/>
              <a:t>~ </a:t>
            </a:r>
            <a:r>
              <a:rPr lang="en-RU" dirty="0">
                <a:latin typeface="Symbol" pitchFamily="2" charset="2"/>
              </a:rPr>
              <a:t>r</a:t>
            </a:r>
            <a:r>
              <a:rPr lang="en-RU" dirty="0"/>
              <a:t>/</a:t>
            </a:r>
            <a:r>
              <a:rPr lang="ru-RU" dirty="0"/>
              <a:t>(</a:t>
            </a:r>
            <a:r>
              <a:rPr lang="en-RU" dirty="0"/>
              <a:t>Nf</a:t>
            </a:r>
            <a:r>
              <a:rPr lang="ru-RU" dirty="0"/>
              <a:t>)                    </a:t>
            </a:r>
            <a:r>
              <a:rPr lang="en-RU" dirty="0"/>
              <a:t> ~ </a:t>
            </a:r>
            <a:r>
              <a:rPr lang="en-RU" dirty="0">
                <a:latin typeface="Symbol" pitchFamily="2" charset="2"/>
              </a:rPr>
              <a:t>r</a:t>
            </a:r>
            <a:r>
              <a:rPr lang="en-RU" dirty="0"/>
              <a:t>s</a:t>
            </a:r>
          </a:p>
        </p:txBody>
      </p:sp>
      <p:cxnSp>
        <p:nvCxnSpPr>
          <p:cNvPr id="55" name="Straight Arrow Connector 54">
            <a:extLst>
              <a:ext uri="{FF2B5EF4-FFF2-40B4-BE49-F238E27FC236}">
                <a16:creationId xmlns:a16="http://schemas.microsoft.com/office/drawing/2014/main" id="{DD667329-3454-5646-9F5D-5A1BE8B57080}"/>
              </a:ext>
            </a:extLst>
          </p:cNvPr>
          <p:cNvCxnSpPr>
            <a:cxnSpLocks/>
          </p:cNvCxnSpPr>
          <p:nvPr/>
        </p:nvCxnSpPr>
        <p:spPr>
          <a:xfrm>
            <a:off x="3098695" y="3019312"/>
            <a:ext cx="0" cy="1530867"/>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56" name="Straight Arrow Connector 55">
            <a:extLst>
              <a:ext uri="{FF2B5EF4-FFF2-40B4-BE49-F238E27FC236}">
                <a16:creationId xmlns:a16="http://schemas.microsoft.com/office/drawing/2014/main" id="{584EFB2D-E346-934C-B8C4-59661115F5E6}"/>
              </a:ext>
            </a:extLst>
          </p:cNvPr>
          <p:cNvCxnSpPr>
            <a:cxnSpLocks/>
          </p:cNvCxnSpPr>
          <p:nvPr/>
        </p:nvCxnSpPr>
        <p:spPr>
          <a:xfrm>
            <a:off x="5092252" y="3019312"/>
            <a:ext cx="0" cy="1530867"/>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137B5632-9274-5540-A1CB-C35D61F1AE98}"/>
              </a:ext>
            </a:extLst>
          </p:cNvPr>
          <p:cNvSpPr/>
          <p:nvPr/>
        </p:nvSpPr>
        <p:spPr>
          <a:xfrm>
            <a:off x="5578062" y="1885541"/>
            <a:ext cx="1948849" cy="96887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p>
        </p:txBody>
      </p:sp>
      <p:sp>
        <p:nvSpPr>
          <p:cNvPr id="62" name="TextBox 61">
            <a:extLst>
              <a:ext uri="{FF2B5EF4-FFF2-40B4-BE49-F238E27FC236}">
                <a16:creationId xmlns:a16="http://schemas.microsoft.com/office/drawing/2014/main" id="{C87E65C2-E908-414D-9980-10B267C044D0}"/>
              </a:ext>
            </a:extLst>
          </p:cNvPr>
          <p:cNvSpPr txBox="1"/>
          <p:nvPr/>
        </p:nvSpPr>
        <p:spPr>
          <a:xfrm>
            <a:off x="7524717" y="3496260"/>
            <a:ext cx="792205" cy="369332"/>
          </a:xfrm>
          <a:prstGeom prst="rect">
            <a:avLst/>
          </a:prstGeom>
          <a:noFill/>
        </p:spPr>
        <p:txBody>
          <a:bodyPr wrap="none" rtlCol="0">
            <a:spAutoFit/>
          </a:bodyPr>
          <a:lstStyle/>
          <a:p>
            <a:r>
              <a:rPr lang="en-US" i="1" dirty="0"/>
              <a:t>f</a:t>
            </a:r>
            <a:r>
              <a:rPr lang="en-US" dirty="0"/>
              <a:t> &lt;&lt; 1</a:t>
            </a:r>
            <a:endParaRPr lang="en-RU" dirty="0"/>
          </a:p>
        </p:txBody>
      </p:sp>
    </p:spTree>
    <p:extLst>
      <p:ext uri="{BB962C8B-B14F-4D97-AF65-F5344CB8AC3E}">
        <p14:creationId xmlns:p14="http://schemas.microsoft.com/office/powerpoint/2010/main" val="3049067828"/>
      </p:ext>
    </p:extLst>
  </p:cSld>
  <p:clrMapOvr>
    <a:masterClrMapping/>
  </p:clrMapOvr>
  <p:transition spd="med" advTm="0">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E3CD-CC30-EA43-A755-97E4FB249CB5}"/>
              </a:ext>
            </a:extLst>
          </p:cNvPr>
          <p:cNvSpPr>
            <a:spLocks noGrp="1"/>
          </p:cNvSpPr>
          <p:nvPr>
            <p:ph type="title" idx="4294967295"/>
          </p:nvPr>
        </p:nvSpPr>
        <p:spPr>
          <a:xfrm>
            <a:off x="404191" y="801578"/>
            <a:ext cx="8335617" cy="656186"/>
          </a:xfrm>
        </p:spPr>
        <p:txBody>
          <a:bodyPr/>
          <a:lstStyle/>
          <a:p>
            <a:r>
              <a:rPr lang="ru-RU" dirty="0"/>
              <a:t>Вывод вероятности фиксации </a:t>
            </a:r>
            <a:br>
              <a:rPr lang="ru-RU" dirty="0"/>
            </a:br>
            <a:endParaRPr lang="en-FR" dirty="0"/>
          </a:p>
        </p:txBody>
      </p:sp>
      <p:sp>
        <p:nvSpPr>
          <p:cNvPr id="13" name="TextBox 12">
            <a:extLst>
              <a:ext uri="{FF2B5EF4-FFF2-40B4-BE49-F238E27FC236}">
                <a16:creationId xmlns:a16="http://schemas.microsoft.com/office/drawing/2014/main" id="{0628A485-BA8B-D044-AFF1-3DDE412449CD}"/>
              </a:ext>
            </a:extLst>
          </p:cNvPr>
          <p:cNvSpPr txBox="1"/>
          <p:nvPr/>
        </p:nvSpPr>
        <p:spPr>
          <a:xfrm>
            <a:off x="577848" y="3668224"/>
            <a:ext cx="7520007" cy="923330"/>
          </a:xfrm>
          <a:prstGeom prst="rect">
            <a:avLst/>
          </a:prstGeom>
          <a:noFill/>
        </p:spPr>
        <p:txBody>
          <a:bodyPr wrap="none" rtlCol="0">
            <a:spAutoFit/>
          </a:bodyPr>
          <a:lstStyle/>
          <a:p>
            <a:r>
              <a:rPr lang="ru-RU" dirty="0">
                <a:solidFill>
                  <a:srgbClr val="C00000"/>
                </a:solidFill>
              </a:rPr>
              <a:t>Выше порога </a:t>
            </a:r>
            <a:r>
              <a:rPr lang="en-US" i="1" dirty="0"/>
              <a:t>f’</a:t>
            </a:r>
            <a:r>
              <a:rPr lang="ru-RU" i="1" dirty="0"/>
              <a:t> </a:t>
            </a:r>
            <a:r>
              <a:rPr lang="en-US" i="1" dirty="0"/>
              <a:t>= 1/Ns </a:t>
            </a:r>
            <a:r>
              <a:rPr lang="ru-RU" dirty="0">
                <a:solidFill>
                  <a:srgbClr val="C00000"/>
                </a:solidFill>
              </a:rPr>
              <a:t>естественный отбор сильнее дрейфа и </a:t>
            </a:r>
          </a:p>
          <a:p>
            <a:r>
              <a:rPr lang="ru-RU" dirty="0">
                <a:solidFill>
                  <a:srgbClr val="C00000"/>
                </a:solidFill>
              </a:rPr>
              <a:t>фиксация гарантирована естественным отбором</a:t>
            </a:r>
            <a:r>
              <a:rPr lang="en-US" dirty="0">
                <a:solidFill>
                  <a:srgbClr val="C00000"/>
                </a:solidFill>
              </a:rPr>
              <a:t>.</a:t>
            </a:r>
          </a:p>
          <a:p>
            <a:endParaRPr lang="en-FR"/>
          </a:p>
        </p:txBody>
      </p:sp>
      <p:sp>
        <p:nvSpPr>
          <p:cNvPr id="29" name="TextBox 28">
            <a:extLst>
              <a:ext uri="{FF2B5EF4-FFF2-40B4-BE49-F238E27FC236}">
                <a16:creationId xmlns:a16="http://schemas.microsoft.com/office/drawing/2014/main" id="{40ADD832-EE72-8F4B-B388-5F00753A4654}"/>
              </a:ext>
            </a:extLst>
          </p:cNvPr>
          <p:cNvSpPr txBox="1"/>
          <p:nvPr/>
        </p:nvSpPr>
        <p:spPr>
          <a:xfrm>
            <a:off x="577848" y="4591554"/>
            <a:ext cx="8580056" cy="646331"/>
          </a:xfrm>
          <a:prstGeom prst="rect">
            <a:avLst/>
          </a:prstGeom>
          <a:noFill/>
        </p:spPr>
        <p:txBody>
          <a:bodyPr wrap="square" rtlCol="0">
            <a:spAutoFit/>
          </a:bodyPr>
          <a:lstStyle/>
          <a:p>
            <a:r>
              <a:rPr lang="ru-RU" dirty="0">
                <a:solidFill>
                  <a:srgbClr val="C00000"/>
                </a:solidFill>
              </a:rPr>
              <a:t>Вероятность фиксации </a:t>
            </a:r>
            <a:r>
              <a:rPr lang="en-US" dirty="0" err="1">
                <a:solidFill>
                  <a:srgbClr val="C00000"/>
                </a:solidFill>
              </a:rPr>
              <a:t>р</a:t>
            </a:r>
            <a:r>
              <a:rPr lang="ru-RU" dirty="0" err="1">
                <a:solidFill>
                  <a:srgbClr val="C00000"/>
                </a:solidFill>
              </a:rPr>
              <a:t>авна</a:t>
            </a:r>
            <a:r>
              <a:rPr lang="ru-RU" dirty="0">
                <a:solidFill>
                  <a:srgbClr val="C00000"/>
                </a:solidFill>
              </a:rPr>
              <a:t> вероятности дорасти до </a:t>
            </a:r>
            <a:r>
              <a:rPr lang="ru-RU" dirty="0" err="1">
                <a:solidFill>
                  <a:srgbClr val="C00000"/>
                </a:solidFill>
              </a:rPr>
              <a:t>стох</a:t>
            </a:r>
            <a:r>
              <a:rPr lang="en-US" dirty="0" err="1">
                <a:solidFill>
                  <a:srgbClr val="C00000"/>
                </a:solidFill>
              </a:rPr>
              <a:t>а</a:t>
            </a:r>
            <a:r>
              <a:rPr lang="ru-RU" dirty="0" err="1">
                <a:solidFill>
                  <a:srgbClr val="C00000"/>
                </a:solidFill>
              </a:rPr>
              <a:t>стического</a:t>
            </a:r>
            <a:endParaRPr lang="ru-RU" dirty="0">
              <a:solidFill>
                <a:srgbClr val="C00000"/>
              </a:solidFill>
            </a:endParaRPr>
          </a:p>
          <a:p>
            <a:r>
              <a:rPr lang="ru-RU" dirty="0">
                <a:solidFill>
                  <a:srgbClr val="C00000"/>
                </a:solidFill>
              </a:rPr>
              <a:t>п</a:t>
            </a:r>
            <a:r>
              <a:rPr lang="en-US" dirty="0">
                <a:solidFill>
                  <a:srgbClr val="C00000"/>
                </a:solidFill>
              </a:rPr>
              <a:t>o</a:t>
            </a:r>
            <a:r>
              <a:rPr lang="ru-RU" dirty="0">
                <a:solidFill>
                  <a:srgbClr val="C00000"/>
                </a:solidFill>
              </a:rPr>
              <a:t>рога, </a:t>
            </a:r>
            <a:r>
              <a:rPr lang="en-US" i="1" dirty="0"/>
              <a:t>G </a:t>
            </a:r>
            <a:r>
              <a:rPr lang="ru-RU" i="1" dirty="0"/>
              <a:t>(</a:t>
            </a:r>
            <a:r>
              <a:rPr lang="en-US" i="1" dirty="0"/>
              <a:t>f’=1/Ns) </a:t>
            </a:r>
            <a:r>
              <a:rPr lang="en-US" i="1" dirty="0">
                <a:latin typeface="Cambria" panose="02040503050406030204" pitchFamily="18" charset="0"/>
              </a:rPr>
              <a:t>~ s</a:t>
            </a:r>
            <a:r>
              <a:rPr lang="ru-RU" i="1" dirty="0">
                <a:latin typeface="Cambria" panose="02040503050406030204" pitchFamily="18" charset="0"/>
              </a:rPr>
              <a:t> </a:t>
            </a:r>
            <a:r>
              <a:rPr lang="ru-RU" dirty="0">
                <a:latin typeface="Cambria" panose="02040503050406030204" pitchFamily="18" charset="0"/>
              </a:rPr>
              <a:t>.</a:t>
            </a:r>
            <a:endParaRPr lang="en-FR" dirty="0"/>
          </a:p>
        </p:txBody>
      </p:sp>
      <p:sp>
        <p:nvSpPr>
          <p:cNvPr id="4" name="TextBox 3">
            <a:extLst>
              <a:ext uri="{FF2B5EF4-FFF2-40B4-BE49-F238E27FC236}">
                <a16:creationId xmlns:a16="http://schemas.microsoft.com/office/drawing/2014/main" id="{EAEE994C-54F8-0743-98D5-6740B016F6F6}"/>
              </a:ext>
            </a:extLst>
          </p:cNvPr>
          <p:cNvSpPr txBox="1"/>
          <p:nvPr/>
        </p:nvSpPr>
        <p:spPr>
          <a:xfrm>
            <a:off x="563944" y="2508105"/>
            <a:ext cx="7806945" cy="923330"/>
          </a:xfrm>
          <a:prstGeom prst="rect">
            <a:avLst/>
          </a:prstGeom>
          <a:noFill/>
        </p:spPr>
        <p:txBody>
          <a:bodyPr wrap="none" rtlCol="0">
            <a:spAutoFit/>
          </a:bodyPr>
          <a:lstStyle/>
          <a:p>
            <a:r>
              <a:rPr lang="ru-RU" dirty="0">
                <a:solidFill>
                  <a:srgbClr val="C00000"/>
                </a:solidFill>
              </a:rPr>
              <a:t>Пусть</a:t>
            </a:r>
            <a:r>
              <a:rPr lang="ru-RU" dirty="0"/>
              <a:t> </a:t>
            </a:r>
            <a:r>
              <a:rPr lang="en-US" i="1" dirty="0"/>
              <a:t>f’ = 1 – f &lt;&lt; 1</a:t>
            </a:r>
            <a:r>
              <a:rPr lang="ru-RU" i="1" dirty="0"/>
              <a:t>/</a:t>
            </a:r>
            <a:r>
              <a:rPr lang="en-US" i="1" dirty="0"/>
              <a:t>Ns </a:t>
            </a:r>
            <a:r>
              <a:rPr lang="ru-RU" dirty="0"/>
              <a:t>— </a:t>
            </a:r>
            <a:r>
              <a:rPr lang="ru-RU" dirty="0">
                <a:solidFill>
                  <a:srgbClr val="C00000"/>
                </a:solidFill>
              </a:rPr>
              <a:t>малая доля выгодного </a:t>
            </a:r>
            <a:r>
              <a:rPr lang="ru-RU" dirty="0" err="1">
                <a:solidFill>
                  <a:srgbClr val="C00000"/>
                </a:solidFill>
              </a:rPr>
              <a:t>аллеля</a:t>
            </a:r>
            <a:endParaRPr lang="en-US" dirty="0">
              <a:solidFill>
                <a:srgbClr val="C00000"/>
              </a:solidFill>
            </a:endParaRPr>
          </a:p>
          <a:p>
            <a:endParaRPr lang="ru-RU" dirty="0"/>
          </a:p>
          <a:p>
            <a:r>
              <a:rPr lang="ru-RU" dirty="0">
                <a:solidFill>
                  <a:srgbClr val="C00000"/>
                </a:solidFill>
              </a:rPr>
              <a:t>Только дрейф: результат нейтральной модели для </a:t>
            </a:r>
            <a:r>
              <a:rPr lang="en-US" i="1" dirty="0">
                <a:solidFill>
                  <a:srgbClr val="C00000"/>
                </a:solidFill>
              </a:rPr>
              <a:t>f’ </a:t>
            </a:r>
            <a:r>
              <a:rPr lang="ru-RU" i="1" dirty="0"/>
              <a:t>: </a:t>
            </a:r>
            <a:r>
              <a:rPr lang="en-US" i="1" dirty="0"/>
              <a:t>G(f’) ~ 1/</a:t>
            </a:r>
            <a:r>
              <a:rPr lang="en-US" i="1" dirty="0" err="1"/>
              <a:t>Nf</a:t>
            </a:r>
            <a:r>
              <a:rPr lang="en-US" i="1" dirty="0"/>
              <a:t>’</a:t>
            </a:r>
            <a:endParaRPr lang="en-RU" i="1" dirty="0"/>
          </a:p>
        </p:txBody>
      </p:sp>
      <p:sp>
        <p:nvSpPr>
          <p:cNvPr id="33" name="TextBox 32">
            <a:extLst>
              <a:ext uri="{FF2B5EF4-FFF2-40B4-BE49-F238E27FC236}">
                <a16:creationId xmlns:a16="http://schemas.microsoft.com/office/drawing/2014/main" id="{C9A3C582-E20A-C944-8BC3-816CEB7BFB84}"/>
              </a:ext>
            </a:extLst>
          </p:cNvPr>
          <p:cNvSpPr txBox="1"/>
          <p:nvPr/>
        </p:nvSpPr>
        <p:spPr>
          <a:xfrm>
            <a:off x="563944" y="2006690"/>
            <a:ext cx="6535764" cy="369332"/>
          </a:xfrm>
          <a:prstGeom prst="rect">
            <a:avLst/>
          </a:prstGeom>
          <a:noFill/>
        </p:spPr>
        <p:txBody>
          <a:bodyPr wrap="none" rtlCol="0">
            <a:spAutoFit/>
          </a:bodyPr>
          <a:lstStyle/>
          <a:p>
            <a:r>
              <a:rPr lang="ru-RU" dirty="0">
                <a:solidFill>
                  <a:srgbClr val="C00000"/>
                </a:solidFill>
              </a:rPr>
              <a:t>Начнем теперь с одного выгодного </a:t>
            </a:r>
            <a:r>
              <a:rPr lang="ru-RU" dirty="0" err="1">
                <a:solidFill>
                  <a:srgbClr val="C00000"/>
                </a:solidFill>
              </a:rPr>
              <a:t>аллеля</a:t>
            </a:r>
            <a:r>
              <a:rPr lang="ru-RU" dirty="0">
                <a:solidFill>
                  <a:srgbClr val="C00000"/>
                </a:solidFill>
              </a:rPr>
              <a:t>, </a:t>
            </a:r>
            <a:r>
              <a:rPr lang="en-US" i="1" dirty="0"/>
              <a:t>f</a:t>
            </a:r>
            <a:r>
              <a:rPr lang="en-US" i="1" baseline="-25000" dirty="0"/>
              <a:t>0 </a:t>
            </a:r>
            <a:r>
              <a:rPr lang="en-US" i="1" dirty="0"/>
              <a:t>= 1 - 1/N</a:t>
            </a:r>
            <a:endParaRPr lang="en-FR" dirty="0"/>
          </a:p>
        </p:txBody>
      </p:sp>
    </p:spTree>
    <p:extLst>
      <p:ext uri="{BB962C8B-B14F-4D97-AF65-F5344CB8AC3E}">
        <p14:creationId xmlns:p14="http://schemas.microsoft.com/office/powerpoint/2010/main" val="1607076528"/>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dissolv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dissolve">
                                      <p:cBhvr>
                                        <p:cTn id="1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9"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E0126AF-3D28-D248-8395-28A32F24A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371" y="2517230"/>
            <a:ext cx="6681146" cy="3411866"/>
          </a:xfrm>
          <a:prstGeom prst="rect">
            <a:avLst/>
          </a:prstGeom>
        </p:spPr>
      </p:pic>
      <p:sp>
        <p:nvSpPr>
          <p:cNvPr id="5" name="Title 1">
            <a:extLst>
              <a:ext uri="{FF2B5EF4-FFF2-40B4-BE49-F238E27FC236}">
                <a16:creationId xmlns:a16="http://schemas.microsoft.com/office/drawing/2014/main" id="{E9247CD7-2AC8-ED48-A6C0-3DA079B01435}"/>
              </a:ext>
            </a:extLst>
          </p:cNvPr>
          <p:cNvSpPr txBox="1">
            <a:spLocks/>
          </p:cNvSpPr>
          <p:nvPr/>
        </p:nvSpPr>
        <p:spPr>
          <a:xfrm>
            <a:off x="549087" y="-35962"/>
            <a:ext cx="7164621" cy="1143000"/>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3600" kern="1200">
                <a:solidFill>
                  <a:schemeClr val="accent1"/>
                </a:solidFill>
                <a:latin typeface="+mj-lt"/>
                <a:ea typeface="+mj-ea"/>
                <a:cs typeface="+mj-cs"/>
              </a:defRPr>
            </a:lvl1pPr>
          </a:lstStyle>
          <a:p>
            <a:r>
              <a:rPr lang="ru-RU" dirty="0"/>
              <a:t>Адаптация в режиме отбора дрейфа  </a:t>
            </a:r>
            <a:r>
              <a:rPr lang="en-US" sz="2800" dirty="0"/>
              <a:t>1/s &lt;&lt; N &lt;&lt;  </a:t>
            </a:r>
            <a:r>
              <a:rPr lang="en-US" sz="2800" dirty="0">
                <a:latin typeface="Symbol" pitchFamily="2" charset="2"/>
              </a:rPr>
              <a:t>1/ m</a:t>
            </a:r>
            <a:endParaRPr lang="en-FR" sz="4400" dirty="0"/>
          </a:p>
        </p:txBody>
      </p:sp>
      <p:sp>
        <p:nvSpPr>
          <p:cNvPr id="10" name="Rectangle 9">
            <a:extLst>
              <a:ext uri="{FF2B5EF4-FFF2-40B4-BE49-F238E27FC236}">
                <a16:creationId xmlns:a16="http://schemas.microsoft.com/office/drawing/2014/main" id="{0B71D0AD-E3F0-D040-BBB7-3953988A77B2}"/>
              </a:ext>
            </a:extLst>
          </p:cNvPr>
          <p:cNvSpPr/>
          <p:nvPr/>
        </p:nvSpPr>
        <p:spPr>
          <a:xfrm>
            <a:off x="739371" y="2517230"/>
            <a:ext cx="607515" cy="594105"/>
          </a:xfrm>
          <a:prstGeom prst="rect">
            <a:avLst/>
          </a:prstGeom>
          <a:solidFill>
            <a:schemeClr val="accent6">
              <a:lumMod val="20000"/>
              <a:lumOff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12" name="TextBox 11">
            <a:extLst>
              <a:ext uri="{FF2B5EF4-FFF2-40B4-BE49-F238E27FC236}">
                <a16:creationId xmlns:a16="http://schemas.microsoft.com/office/drawing/2014/main" id="{18630601-7721-0E41-9D87-A1A6EB697B09}"/>
              </a:ext>
            </a:extLst>
          </p:cNvPr>
          <p:cNvSpPr txBox="1"/>
          <p:nvPr/>
        </p:nvSpPr>
        <p:spPr>
          <a:xfrm>
            <a:off x="2286000" y="3244334"/>
            <a:ext cx="4572000" cy="307777"/>
          </a:xfrm>
          <a:prstGeom prst="rect">
            <a:avLst/>
          </a:prstGeom>
          <a:noFill/>
        </p:spPr>
        <p:txBody>
          <a:bodyPr wrap="square">
            <a:spAutoFit/>
          </a:bodyPr>
          <a:lstStyle/>
          <a:p>
            <a:r>
              <a:rPr lang="ru-RU" sz="1400" dirty="0">
                <a:solidFill>
                  <a:srgbClr val="C00000"/>
                </a:solidFill>
              </a:rPr>
              <a:t>Вероятность дорасти до порога</a:t>
            </a:r>
            <a:r>
              <a:rPr lang="en-US" sz="1400" dirty="0">
                <a:solidFill>
                  <a:srgbClr val="C00000"/>
                </a:solidFill>
              </a:rPr>
              <a:t> ~ s </a:t>
            </a:r>
            <a:endParaRPr lang="en-RU" sz="1400" dirty="0">
              <a:solidFill>
                <a:srgbClr val="C00000"/>
              </a:solidFill>
            </a:endParaRPr>
          </a:p>
        </p:txBody>
      </p:sp>
      <p:sp>
        <p:nvSpPr>
          <p:cNvPr id="14" name="TextBox 13">
            <a:extLst>
              <a:ext uri="{FF2B5EF4-FFF2-40B4-BE49-F238E27FC236}">
                <a16:creationId xmlns:a16="http://schemas.microsoft.com/office/drawing/2014/main" id="{0FD057CA-9D37-924C-9B2C-05EA37917DD8}"/>
              </a:ext>
            </a:extLst>
          </p:cNvPr>
          <p:cNvSpPr txBox="1"/>
          <p:nvPr/>
        </p:nvSpPr>
        <p:spPr>
          <a:xfrm>
            <a:off x="2258555" y="3623066"/>
            <a:ext cx="5453287" cy="307777"/>
          </a:xfrm>
          <a:prstGeom prst="rect">
            <a:avLst/>
          </a:prstGeom>
          <a:noFill/>
        </p:spPr>
        <p:txBody>
          <a:bodyPr wrap="square">
            <a:spAutoFit/>
          </a:bodyPr>
          <a:lstStyle/>
          <a:p>
            <a:r>
              <a:rPr lang="ru-RU" sz="1400" dirty="0">
                <a:solidFill>
                  <a:srgbClr val="C00000"/>
                </a:solidFill>
              </a:rPr>
              <a:t>Вероятность дорасти от порога</a:t>
            </a:r>
            <a:r>
              <a:rPr lang="en-US" sz="1400" dirty="0">
                <a:solidFill>
                  <a:srgbClr val="C00000"/>
                </a:solidFill>
              </a:rPr>
              <a:t> </a:t>
            </a:r>
            <a:r>
              <a:rPr lang="ru-RU" sz="1400" dirty="0">
                <a:solidFill>
                  <a:srgbClr val="C00000"/>
                </a:solidFill>
              </a:rPr>
              <a:t>до всей популяции </a:t>
            </a:r>
            <a:r>
              <a:rPr lang="en-US" sz="1400" dirty="0">
                <a:solidFill>
                  <a:srgbClr val="C00000"/>
                </a:solidFill>
              </a:rPr>
              <a:t>~ 1</a:t>
            </a:r>
            <a:endParaRPr lang="en-RU" sz="1400" dirty="0">
              <a:solidFill>
                <a:srgbClr val="C00000"/>
              </a:solidFill>
            </a:endParaRPr>
          </a:p>
        </p:txBody>
      </p:sp>
      <p:grpSp>
        <p:nvGrpSpPr>
          <p:cNvPr id="15" name="Group 14">
            <a:extLst>
              <a:ext uri="{FF2B5EF4-FFF2-40B4-BE49-F238E27FC236}">
                <a16:creationId xmlns:a16="http://schemas.microsoft.com/office/drawing/2014/main" id="{7D12D3C3-A582-0445-BB13-E7BAC79542E8}"/>
              </a:ext>
            </a:extLst>
          </p:cNvPr>
          <p:cNvGrpSpPr/>
          <p:nvPr/>
        </p:nvGrpSpPr>
        <p:grpSpPr>
          <a:xfrm>
            <a:off x="7505205" y="3094040"/>
            <a:ext cx="1361270" cy="923330"/>
            <a:chOff x="7505205" y="3094040"/>
            <a:chExt cx="1361270" cy="923330"/>
          </a:xfrm>
        </p:grpSpPr>
        <p:sp>
          <p:nvSpPr>
            <p:cNvPr id="7" name="TextBox 6">
              <a:extLst>
                <a:ext uri="{FF2B5EF4-FFF2-40B4-BE49-F238E27FC236}">
                  <a16:creationId xmlns:a16="http://schemas.microsoft.com/office/drawing/2014/main" id="{FF9AE053-7707-EF49-9629-BCFF697D5E09}"/>
                </a:ext>
              </a:extLst>
            </p:cNvPr>
            <p:cNvSpPr txBox="1"/>
            <p:nvPr/>
          </p:nvSpPr>
          <p:spPr>
            <a:xfrm>
              <a:off x="7505205" y="3094040"/>
              <a:ext cx="1361270" cy="923330"/>
            </a:xfrm>
            <a:prstGeom prst="rect">
              <a:avLst/>
            </a:prstGeom>
            <a:noFill/>
          </p:spPr>
          <p:txBody>
            <a:bodyPr wrap="none" rtlCol="0">
              <a:spAutoFit/>
            </a:bodyPr>
            <a:lstStyle/>
            <a:p>
              <a:r>
                <a:rPr lang="ru-RU" dirty="0">
                  <a:solidFill>
                    <a:srgbClr val="C00000"/>
                  </a:solidFill>
                </a:rPr>
                <a:t>Дрейф</a:t>
              </a:r>
              <a:endParaRPr lang="en-FR" dirty="0">
                <a:solidFill>
                  <a:srgbClr val="C00000"/>
                </a:solidFill>
              </a:endParaRPr>
            </a:p>
            <a:p>
              <a:endParaRPr lang="en-FR" dirty="0">
                <a:solidFill>
                  <a:srgbClr val="C00000"/>
                </a:solidFill>
              </a:endParaRPr>
            </a:p>
            <a:p>
              <a:r>
                <a:rPr lang="ru-RU" dirty="0" err="1">
                  <a:solidFill>
                    <a:srgbClr val="C00000"/>
                  </a:solidFill>
                </a:rPr>
                <a:t>Ест.отбор</a:t>
              </a:r>
              <a:endParaRPr lang="en-FR" dirty="0">
                <a:solidFill>
                  <a:srgbClr val="C00000"/>
                </a:solidFill>
              </a:endParaRPr>
            </a:p>
          </p:txBody>
        </p:sp>
        <p:cxnSp>
          <p:nvCxnSpPr>
            <p:cNvPr id="6" name="Straight Connector 5">
              <a:extLst>
                <a:ext uri="{FF2B5EF4-FFF2-40B4-BE49-F238E27FC236}">
                  <a16:creationId xmlns:a16="http://schemas.microsoft.com/office/drawing/2014/main" id="{EC5F9495-803F-9542-A195-B9689F65F763}"/>
                </a:ext>
              </a:extLst>
            </p:cNvPr>
            <p:cNvCxnSpPr>
              <a:stCxn id="7" idx="1"/>
            </p:cNvCxnSpPr>
            <p:nvPr/>
          </p:nvCxnSpPr>
          <p:spPr>
            <a:xfrm flipV="1">
              <a:off x="7505205" y="3552111"/>
              <a:ext cx="1059675" cy="3594"/>
            </a:xfrm>
            <a:prstGeom prst="line">
              <a:avLst/>
            </a:prstGeom>
            <a:ln w="12700">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grpSp>
      <p:pic>
        <p:nvPicPr>
          <p:cNvPr id="16" name="Picture 15">
            <a:extLst>
              <a:ext uri="{FF2B5EF4-FFF2-40B4-BE49-F238E27FC236}">
                <a16:creationId xmlns:a16="http://schemas.microsoft.com/office/drawing/2014/main" id="{6D3B7133-BB2E-3844-9F6E-EFBD9AB61B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7676" y="6165147"/>
            <a:ext cx="2755057" cy="444039"/>
          </a:xfrm>
          <a:prstGeom prst="rect">
            <a:avLst/>
          </a:prstGeom>
        </p:spPr>
      </p:pic>
      <p:cxnSp>
        <p:nvCxnSpPr>
          <p:cNvPr id="9" name="Straight Arrow Connector 8">
            <a:extLst>
              <a:ext uri="{FF2B5EF4-FFF2-40B4-BE49-F238E27FC236}">
                <a16:creationId xmlns:a16="http://schemas.microsoft.com/office/drawing/2014/main" id="{17890621-47DA-1047-91C2-FEE85928A54B}"/>
              </a:ext>
            </a:extLst>
          </p:cNvPr>
          <p:cNvCxnSpPr>
            <a:cxnSpLocks/>
          </p:cNvCxnSpPr>
          <p:nvPr/>
        </p:nvCxnSpPr>
        <p:spPr>
          <a:xfrm>
            <a:off x="1775791" y="2411896"/>
            <a:ext cx="2902226" cy="0"/>
          </a:xfrm>
          <a:prstGeom prst="straightConnector1">
            <a:avLst/>
          </a:prstGeom>
          <a:ln w="1270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28938F51-CF13-7B45-BDFF-DF419A4D4384}"/>
              </a:ext>
            </a:extLst>
          </p:cNvPr>
          <p:cNvSpPr txBox="1"/>
          <p:nvPr/>
        </p:nvSpPr>
        <p:spPr>
          <a:xfrm>
            <a:off x="2953706" y="2002896"/>
            <a:ext cx="808235" cy="369332"/>
          </a:xfrm>
          <a:prstGeom prst="rect">
            <a:avLst/>
          </a:prstGeom>
          <a:noFill/>
        </p:spPr>
        <p:txBody>
          <a:bodyPr wrap="none" rtlCol="0">
            <a:spAutoFit/>
          </a:bodyPr>
          <a:lstStyle/>
          <a:p>
            <a:r>
              <a:rPr lang="ru-RU" dirty="0"/>
              <a:t>1/</a:t>
            </a:r>
            <a:r>
              <a:rPr lang="en-US" dirty="0" err="1">
                <a:latin typeface="Symbol" pitchFamily="2" charset="2"/>
              </a:rPr>
              <a:t>m</a:t>
            </a:r>
            <a:r>
              <a:rPr lang="en-US" dirty="0" err="1"/>
              <a:t>Ns</a:t>
            </a:r>
            <a:endParaRPr lang="en-RU" dirty="0"/>
          </a:p>
        </p:txBody>
      </p:sp>
      <p:sp>
        <p:nvSpPr>
          <p:cNvPr id="19" name="TextBox 18">
            <a:extLst>
              <a:ext uri="{FF2B5EF4-FFF2-40B4-BE49-F238E27FC236}">
                <a16:creationId xmlns:a16="http://schemas.microsoft.com/office/drawing/2014/main" id="{2CD4979B-2D44-F640-A3BA-CA08DCA26383}"/>
              </a:ext>
            </a:extLst>
          </p:cNvPr>
          <p:cNvSpPr txBox="1"/>
          <p:nvPr/>
        </p:nvSpPr>
        <p:spPr>
          <a:xfrm>
            <a:off x="346313" y="1317807"/>
            <a:ext cx="7914855" cy="369332"/>
          </a:xfrm>
          <a:prstGeom prst="rect">
            <a:avLst/>
          </a:prstGeom>
          <a:noFill/>
        </p:spPr>
        <p:txBody>
          <a:bodyPr wrap="square" rtlCol="0">
            <a:spAutoFit/>
          </a:bodyPr>
          <a:lstStyle/>
          <a:p>
            <a:r>
              <a:rPr lang="ru-RU" dirty="0">
                <a:solidFill>
                  <a:srgbClr val="C00000"/>
                </a:solidFill>
              </a:rPr>
              <a:t>Начальное состояние мономорфно по невыгодной аллели</a:t>
            </a:r>
            <a:r>
              <a:rPr lang="en-RU" dirty="0"/>
              <a:t>, f(0) =0</a:t>
            </a:r>
          </a:p>
        </p:txBody>
      </p:sp>
      <p:sp>
        <p:nvSpPr>
          <p:cNvPr id="20" name="TextBox 19">
            <a:extLst>
              <a:ext uri="{FF2B5EF4-FFF2-40B4-BE49-F238E27FC236}">
                <a16:creationId xmlns:a16="http://schemas.microsoft.com/office/drawing/2014/main" id="{F6A3F37D-C0D5-BC4C-A44D-EEC930B1A756}"/>
              </a:ext>
            </a:extLst>
          </p:cNvPr>
          <p:cNvSpPr txBox="1"/>
          <p:nvPr/>
        </p:nvSpPr>
        <p:spPr>
          <a:xfrm>
            <a:off x="3071972" y="6202500"/>
            <a:ext cx="3000056" cy="369332"/>
          </a:xfrm>
          <a:prstGeom prst="rect">
            <a:avLst/>
          </a:prstGeom>
          <a:noFill/>
        </p:spPr>
        <p:txBody>
          <a:bodyPr wrap="square" rtlCol="0">
            <a:spAutoFit/>
          </a:bodyPr>
          <a:lstStyle/>
          <a:p>
            <a:r>
              <a:rPr lang="ru-RU" dirty="0">
                <a:solidFill>
                  <a:srgbClr val="C00000"/>
                </a:solidFill>
              </a:rPr>
              <a:t>Задержка адаптации</a:t>
            </a:r>
            <a:endParaRPr lang="en-RU" dirty="0">
              <a:solidFill>
                <a:srgbClr val="C00000"/>
              </a:solidFill>
            </a:endParaRPr>
          </a:p>
        </p:txBody>
      </p:sp>
    </p:spTree>
    <p:extLst>
      <p:ext uri="{BB962C8B-B14F-4D97-AF65-F5344CB8AC3E}">
        <p14:creationId xmlns:p14="http://schemas.microsoft.com/office/powerpoint/2010/main" val="429998531"/>
      </p:ext>
    </p:extLst>
  </p:cSld>
  <p:clrMapOvr>
    <a:masterClrMapping/>
  </p:clrMapOvr>
  <p:transition spd="med" advTm="0">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FE1CE4D-AE03-294C-A2E1-9E3561DAC0A2}"/>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654908" y="2222157"/>
            <a:ext cx="5413375" cy="3916363"/>
          </a:xfrm>
        </p:spPr>
      </p:pic>
      <p:sp>
        <p:nvSpPr>
          <p:cNvPr id="6" name="TextBox 5">
            <a:extLst>
              <a:ext uri="{FF2B5EF4-FFF2-40B4-BE49-F238E27FC236}">
                <a16:creationId xmlns:a16="http://schemas.microsoft.com/office/drawing/2014/main" id="{BE73AADB-D3B1-B644-A2D0-3F7C002F2106}"/>
              </a:ext>
            </a:extLst>
          </p:cNvPr>
          <p:cNvSpPr txBox="1"/>
          <p:nvPr/>
        </p:nvSpPr>
        <p:spPr>
          <a:xfrm>
            <a:off x="6472920" y="3169456"/>
            <a:ext cx="2677336" cy="1477328"/>
          </a:xfrm>
          <a:prstGeom prst="rect">
            <a:avLst/>
          </a:prstGeom>
          <a:noFill/>
        </p:spPr>
        <p:txBody>
          <a:bodyPr wrap="none" rtlCol="0">
            <a:spAutoFit/>
          </a:bodyPr>
          <a:lstStyle/>
          <a:p>
            <a:endParaRPr lang="en-FR" b="1" dirty="0">
              <a:solidFill>
                <a:srgbClr val="FF0000"/>
              </a:solidFill>
            </a:endParaRPr>
          </a:p>
          <a:p>
            <a:r>
              <a:rPr lang="en-FR" b="1">
                <a:solidFill>
                  <a:srgbClr val="FF0000"/>
                </a:solidFill>
              </a:rPr>
              <a:t>Selection</a:t>
            </a:r>
            <a:r>
              <a:rPr lang="en-US" b="1" dirty="0">
                <a:solidFill>
                  <a:srgbClr val="FF0000"/>
                </a:solidFill>
              </a:rPr>
              <a:t> stops growth</a:t>
            </a:r>
          </a:p>
          <a:p>
            <a:endParaRPr lang="en-US" b="1" dirty="0">
              <a:solidFill>
                <a:srgbClr val="FF0000"/>
              </a:solidFill>
            </a:endParaRPr>
          </a:p>
          <a:p>
            <a:r>
              <a:rPr lang="en-FR" b="1">
                <a:solidFill>
                  <a:srgbClr val="FF0000"/>
                </a:solidFill>
              </a:rPr>
              <a:t>Drift</a:t>
            </a:r>
            <a:r>
              <a:rPr lang="en-US" b="1" dirty="0">
                <a:solidFill>
                  <a:srgbClr val="FF0000"/>
                </a:solidFill>
              </a:rPr>
              <a:t> rules</a:t>
            </a:r>
            <a:endParaRPr lang="en-FR" b="1">
              <a:solidFill>
                <a:srgbClr val="FF0000"/>
              </a:solidFill>
            </a:endParaRPr>
          </a:p>
          <a:p>
            <a:endParaRPr lang="en-FR" b="1" dirty="0">
              <a:solidFill>
                <a:srgbClr val="FF0000"/>
              </a:solidFill>
            </a:endParaRPr>
          </a:p>
        </p:txBody>
      </p:sp>
      <p:cxnSp>
        <p:nvCxnSpPr>
          <p:cNvPr id="7" name="Straight Connector 6">
            <a:extLst>
              <a:ext uri="{FF2B5EF4-FFF2-40B4-BE49-F238E27FC236}">
                <a16:creationId xmlns:a16="http://schemas.microsoft.com/office/drawing/2014/main" id="{9763B29B-5A1F-DF44-ADB7-C34795BF4789}"/>
              </a:ext>
            </a:extLst>
          </p:cNvPr>
          <p:cNvCxnSpPr>
            <a:cxnSpLocks/>
          </p:cNvCxnSpPr>
          <p:nvPr/>
        </p:nvCxnSpPr>
        <p:spPr>
          <a:xfrm>
            <a:off x="1188720" y="3913340"/>
            <a:ext cx="4325571" cy="0"/>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7648705-5D01-A541-BCBE-A003D96279C8}"/>
              </a:ext>
            </a:extLst>
          </p:cNvPr>
          <p:cNvCxnSpPr>
            <a:cxnSpLocks/>
          </p:cNvCxnSpPr>
          <p:nvPr/>
        </p:nvCxnSpPr>
        <p:spPr>
          <a:xfrm flipV="1">
            <a:off x="6283294" y="3908120"/>
            <a:ext cx="1671986" cy="5220"/>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BFBA82B6-36A5-D049-B0E9-0E119B252792}"/>
              </a:ext>
            </a:extLst>
          </p:cNvPr>
          <p:cNvSpPr txBox="1"/>
          <p:nvPr/>
        </p:nvSpPr>
        <p:spPr>
          <a:xfrm>
            <a:off x="654908" y="1493595"/>
            <a:ext cx="4750018" cy="369332"/>
          </a:xfrm>
          <a:prstGeom prst="rect">
            <a:avLst/>
          </a:prstGeom>
          <a:noFill/>
        </p:spPr>
        <p:txBody>
          <a:bodyPr wrap="none" rtlCol="0">
            <a:spAutoFit/>
          </a:bodyPr>
          <a:lstStyle/>
          <a:p>
            <a:r>
              <a:rPr lang="ru-RU" dirty="0">
                <a:solidFill>
                  <a:srgbClr val="C00000"/>
                </a:solidFill>
              </a:rPr>
              <a:t>Начало: чистый выгодный аллель</a:t>
            </a:r>
            <a:r>
              <a:rPr lang="en-RU" dirty="0"/>
              <a:t>, f(0) =0</a:t>
            </a:r>
          </a:p>
        </p:txBody>
      </p:sp>
      <p:sp>
        <p:nvSpPr>
          <p:cNvPr id="8" name="Title 1">
            <a:extLst>
              <a:ext uri="{FF2B5EF4-FFF2-40B4-BE49-F238E27FC236}">
                <a16:creationId xmlns:a16="http://schemas.microsoft.com/office/drawing/2014/main" id="{DD0F86DF-CFA8-D946-B8A4-DDD7E4742EA2}"/>
              </a:ext>
            </a:extLst>
          </p:cNvPr>
          <p:cNvSpPr txBox="1">
            <a:spLocks/>
          </p:cNvSpPr>
          <p:nvPr/>
        </p:nvSpPr>
        <p:spPr>
          <a:xfrm>
            <a:off x="688608" y="-181596"/>
            <a:ext cx="8207836" cy="1143000"/>
          </a:xfrm>
          <a:prstGeom prst="rect">
            <a:avLst/>
          </a:prstGeom>
        </p:spPr>
        <p:txBody>
          <a:bodyPr vert="horz" lIns="91440" tIns="45720" rIns="91440" bIns="45720" rtlCol="0" anchor="b" anchorCtr="0">
            <a:noAutofit/>
          </a:bodyPr>
          <a:lstStyle>
            <a:lvl1pPr algn="l" defTabSz="914400" rtl="0" eaLnBrk="1" latinLnBrk="0" hangingPunct="1">
              <a:spcBef>
                <a:spcPct val="0"/>
              </a:spcBef>
              <a:buNone/>
              <a:defRPr sz="3600" kern="1200">
                <a:solidFill>
                  <a:schemeClr val="accent1"/>
                </a:solidFill>
                <a:latin typeface="+mj-lt"/>
                <a:ea typeface="+mj-ea"/>
                <a:cs typeface="+mj-cs"/>
              </a:defRPr>
            </a:lvl1pPr>
          </a:lstStyle>
          <a:p>
            <a:r>
              <a:rPr lang="ru-RU" sz="2800" dirty="0"/>
              <a:t>Эксперимент по аккумуляции</a:t>
            </a:r>
          </a:p>
          <a:p>
            <a:r>
              <a:rPr lang="ru-RU" sz="2800" dirty="0"/>
              <a:t>и стационарный процесс </a:t>
            </a:r>
            <a:r>
              <a:rPr lang="en-US" sz="2000" dirty="0">
                <a:solidFill>
                  <a:schemeClr val="tx1"/>
                </a:solidFill>
              </a:rPr>
              <a:t>1/s &lt;&lt; N &lt;&lt;  </a:t>
            </a:r>
            <a:r>
              <a:rPr lang="en-US" sz="2000" dirty="0">
                <a:solidFill>
                  <a:schemeClr val="tx1"/>
                </a:solidFill>
                <a:latin typeface="Symbol" pitchFamily="2" charset="2"/>
              </a:rPr>
              <a:t>1/m</a:t>
            </a:r>
            <a:endParaRPr lang="en-FR" dirty="0">
              <a:solidFill>
                <a:schemeClr val="tx1"/>
              </a:solidFill>
            </a:endParaRPr>
          </a:p>
        </p:txBody>
      </p:sp>
      <p:sp>
        <p:nvSpPr>
          <p:cNvPr id="2" name="TextBox 1">
            <a:extLst>
              <a:ext uri="{FF2B5EF4-FFF2-40B4-BE49-F238E27FC236}">
                <a16:creationId xmlns:a16="http://schemas.microsoft.com/office/drawing/2014/main" id="{63F17013-9CB9-354D-9C26-958DE0FEA89D}"/>
              </a:ext>
            </a:extLst>
          </p:cNvPr>
          <p:cNvSpPr txBox="1"/>
          <p:nvPr/>
        </p:nvSpPr>
        <p:spPr>
          <a:xfrm>
            <a:off x="2681417" y="1974456"/>
            <a:ext cx="4817344" cy="369332"/>
          </a:xfrm>
          <a:prstGeom prst="rect">
            <a:avLst/>
          </a:prstGeom>
          <a:noFill/>
        </p:spPr>
        <p:txBody>
          <a:bodyPr wrap="none" rtlCol="0">
            <a:spAutoFit/>
          </a:bodyPr>
          <a:lstStyle/>
          <a:p>
            <a:r>
              <a:rPr lang="ru-RU" dirty="0">
                <a:solidFill>
                  <a:srgbClr val="C00000"/>
                </a:solidFill>
              </a:rPr>
              <a:t>Те же времена связанные с дрейфом! </a:t>
            </a:r>
            <a:endParaRPr lang="en-RU" dirty="0">
              <a:solidFill>
                <a:srgbClr val="C00000"/>
              </a:solidFill>
            </a:endParaRPr>
          </a:p>
        </p:txBody>
      </p:sp>
    </p:spTree>
    <p:extLst>
      <p:ext uri="{BB962C8B-B14F-4D97-AF65-F5344CB8AC3E}">
        <p14:creationId xmlns:p14="http://schemas.microsoft.com/office/powerpoint/2010/main" val="1061518974"/>
      </p:ext>
    </p:extLst>
  </p:cSld>
  <p:clrMapOvr>
    <a:masterClrMapping/>
  </p:clrMapOvr>
  <p:transition spd="med" advTm="0">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8332A-C093-5C43-B27C-A6654103507D}"/>
              </a:ext>
            </a:extLst>
          </p:cNvPr>
          <p:cNvSpPr>
            <a:spLocks noGrp="1"/>
          </p:cNvSpPr>
          <p:nvPr>
            <p:ph type="title" idx="4294967295"/>
          </p:nvPr>
        </p:nvSpPr>
        <p:spPr>
          <a:xfrm>
            <a:off x="273132" y="914400"/>
            <a:ext cx="6508750" cy="1143000"/>
          </a:xfrm>
        </p:spPr>
        <p:txBody>
          <a:bodyPr/>
          <a:lstStyle/>
          <a:p>
            <a:r>
              <a:rPr lang="ru-RU" dirty="0"/>
              <a:t>План</a:t>
            </a:r>
            <a:endParaRPr lang="en-FR" dirty="0"/>
          </a:p>
        </p:txBody>
      </p:sp>
      <p:sp>
        <p:nvSpPr>
          <p:cNvPr id="3" name="Content Placeholder 2">
            <a:extLst>
              <a:ext uri="{FF2B5EF4-FFF2-40B4-BE49-F238E27FC236}">
                <a16:creationId xmlns:a16="http://schemas.microsoft.com/office/drawing/2014/main" id="{BB1CC016-FCD8-F847-8A0E-1C2667C823F3}"/>
              </a:ext>
            </a:extLst>
          </p:cNvPr>
          <p:cNvSpPr>
            <a:spLocks noGrp="1"/>
          </p:cNvSpPr>
          <p:nvPr>
            <p:ph idx="4294967295"/>
          </p:nvPr>
        </p:nvSpPr>
        <p:spPr>
          <a:xfrm>
            <a:off x="273131" y="2209800"/>
            <a:ext cx="8155251" cy="3916363"/>
          </a:xfrm>
        </p:spPr>
        <p:txBody>
          <a:bodyPr/>
          <a:lstStyle/>
          <a:p>
            <a:r>
              <a:rPr lang="en-US" dirty="0" err="1"/>
              <a:t>О</a:t>
            </a:r>
            <a:r>
              <a:rPr lang="ru-RU" dirty="0" err="1"/>
              <a:t>ценка</a:t>
            </a:r>
            <a:r>
              <a:rPr lang="ru-RU" dirty="0"/>
              <a:t> размера популяции из геномных данных </a:t>
            </a:r>
          </a:p>
          <a:p>
            <a:r>
              <a:rPr lang="ru-RU" dirty="0"/>
              <a:t>Вероятность закрепления аллели в населении</a:t>
            </a:r>
            <a:endParaRPr lang="en-US" sz="2000" dirty="0"/>
          </a:p>
          <a:p>
            <a:endParaRPr lang="en-FR" dirty="0"/>
          </a:p>
        </p:txBody>
      </p:sp>
    </p:spTree>
    <p:extLst>
      <p:ext uri="{BB962C8B-B14F-4D97-AF65-F5344CB8AC3E}">
        <p14:creationId xmlns:p14="http://schemas.microsoft.com/office/powerpoint/2010/main" val="41852606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5B60C-8B4F-4649-AABA-DD943627B25B}"/>
              </a:ext>
            </a:extLst>
          </p:cNvPr>
          <p:cNvSpPr>
            <a:spLocks noGrp="1"/>
          </p:cNvSpPr>
          <p:nvPr>
            <p:ph type="title" idx="4294967295"/>
          </p:nvPr>
        </p:nvSpPr>
        <p:spPr>
          <a:xfrm>
            <a:off x="661562" y="31621"/>
            <a:ext cx="6508750" cy="1143000"/>
          </a:xfrm>
        </p:spPr>
        <p:txBody>
          <a:bodyPr/>
          <a:lstStyle/>
          <a:p>
            <a:r>
              <a:rPr lang="ru-RU" dirty="0"/>
              <a:t>Выводы</a:t>
            </a:r>
            <a:r>
              <a:rPr lang="en-US" dirty="0"/>
              <a:t> 2</a:t>
            </a:r>
            <a:r>
              <a:rPr lang="ru-RU" dirty="0"/>
              <a:t> </a:t>
            </a:r>
            <a:endParaRPr lang="en-FR" dirty="0"/>
          </a:p>
        </p:txBody>
      </p:sp>
      <p:sp>
        <p:nvSpPr>
          <p:cNvPr id="3" name="Content Placeholder 2">
            <a:extLst>
              <a:ext uri="{FF2B5EF4-FFF2-40B4-BE49-F238E27FC236}">
                <a16:creationId xmlns:a16="http://schemas.microsoft.com/office/drawing/2014/main" id="{6240CBD3-50B6-3046-9CFE-BE955E56162A}"/>
              </a:ext>
            </a:extLst>
          </p:cNvPr>
          <p:cNvSpPr>
            <a:spLocks noGrp="1"/>
          </p:cNvSpPr>
          <p:nvPr>
            <p:ph idx="4294967295"/>
          </p:nvPr>
        </p:nvSpPr>
        <p:spPr>
          <a:xfrm>
            <a:off x="457200" y="2338516"/>
            <a:ext cx="6508750" cy="3916363"/>
          </a:xfrm>
        </p:spPr>
        <p:txBody>
          <a:bodyPr/>
          <a:lstStyle/>
          <a:p>
            <a:r>
              <a:rPr lang="ru-RU" dirty="0"/>
              <a:t>Решение задачи о фиксации аллели позволяет правильно оценить характерные величины стохастической динамики эволюции</a:t>
            </a:r>
          </a:p>
          <a:p>
            <a:r>
              <a:rPr lang="ru-RU" dirty="0"/>
              <a:t>Ниже стохастического порога в 1/</a:t>
            </a:r>
            <a:r>
              <a:rPr lang="en-US" dirty="0"/>
              <a:t>s</a:t>
            </a:r>
            <a:r>
              <a:rPr lang="ru-RU" dirty="0"/>
              <a:t> копий </a:t>
            </a:r>
            <a:r>
              <a:rPr lang="ru-RU" dirty="0" err="1"/>
              <a:t>аллеля</a:t>
            </a:r>
            <a:r>
              <a:rPr lang="en-US" dirty="0"/>
              <a:t>, </a:t>
            </a:r>
            <a:r>
              <a:rPr lang="ru-RU" dirty="0"/>
              <a:t>эволюцией управляет генетический дрейф</a:t>
            </a:r>
            <a:r>
              <a:rPr lang="en-US" dirty="0"/>
              <a:t>. </a:t>
            </a:r>
            <a:r>
              <a:rPr lang="ru-RU" dirty="0"/>
              <a:t>Выше его, естественный отбор</a:t>
            </a:r>
          </a:p>
          <a:p>
            <a:r>
              <a:rPr lang="ru-RU" dirty="0"/>
              <a:t>Вероятность </a:t>
            </a:r>
            <a:r>
              <a:rPr lang="ru-RU"/>
              <a:t>фиксации в</a:t>
            </a:r>
            <a:r>
              <a:rPr lang="ru-RU" dirty="0"/>
              <a:t>ы</a:t>
            </a:r>
            <a:r>
              <a:rPr lang="ru-RU"/>
              <a:t>годного </a:t>
            </a:r>
            <a:r>
              <a:rPr lang="ru-RU" dirty="0" err="1"/>
              <a:t>аллеля</a:t>
            </a:r>
            <a:r>
              <a:rPr lang="ru-RU" dirty="0"/>
              <a:t> </a:t>
            </a:r>
            <a:r>
              <a:rPr lang="en-US" dirty="0"/>
              <a:t>~ s</a:t>
            </a:r>
          </a:p>
          <a:p>
            <a:endParaRPr lang="en-FR" dirty="0"/>
          </a:p>
        </p:txBody>
      </p:sp>
    </p:spTree>
    <p:extLst>
      <p:ext uri="{BB962C8B-B14F-4D97-AF65-F5344CB8AC3E}">
        <p14:creationId xmlns:p14="http://schemas.microsoft.com/office/powerpoint/2010/main" val="1325747276"/>
      </p:ext>
    </p:extLst>
  </p:cSld>
  <p:clrMapOvr>
    <a:masterClrMapping/>
  </p:clrMapOvr>
  <p:transition spd="med" advTm="0">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EE41A-EBD3-7845-979A-A682CEFCE0F9}"/>
              </a:ext>
            </a:extLst>
          </p:cNvPr>
          <p:cNvSpPr>
            <a:spLocks noGrp="1"/>
          </p:cNvSpPr>
          <p:nvPr>
            <p:ph type="title" idx="4294967295"/>
          </p:nvPr>
        </p:nvSpPr>
        <p:spPr>
          <a:xfrm>
            <a:off x="2607359" y="5517378"/>
            <a:ext cx="5153025" cy="1047750"/>
          </a:xfrm>
        </p:spPr>
        <p:txBody>
          <a:bodyPr>
            <a:normAutofit/>
          </a:bodyPr>
          <a:lstStyle/>
          <a:p>
            <a:r>
              <a:rPr lang="ru-RU" dirty="0"/>
              <a:t>Варианты </a:t>
            </a:r>
            <a:r>
              <a:rPr lang="en-FR" dirty="0"/>
              <a:t>SARS </a:t>
            </a:r>
            <a:r>
              <a:rPr lang="en-US" dirty="0"/>
              <a:t>C</a:t>
            </a:r>
            <a:r>
              <a:rPr lang="en-FR" dirty="0"/>
              <a:t>oV-2</a:t>
            </a:r>
          </a:p>
        </p:txBody>
      </p:sp>
      <p:sp>
        <p:nvSpPr>
          <p:cNvPr id="3" name="Text Placeholder 2">
            <a:extLst>
              <a:ext uri="{FF2B5EF4-FFF2-40B4-BE49-F238E27FC236}">
                <a16:creationId xmlns:a16="http://schemas.microsoft.com/office/drawing/2014/main" id="{28A62C75-108D-F644-B0F1-8753F11E598C}"/>
              </a:ext>
            </a:extLst>
          </p:cNvPr>
          <p:cNvSpPr>
            <a:spLocks noGrp="1"/>
          </p:cNvSpPr>
          <p:nvPr>
            <p:ph type="body" idx="4294967295"/>
          </p:nvPr>
        </p:nvSpPr>
        <p:spPr>
          <a:xfrm>
            <a:off x="5645150" y="555625"/>
            <a:ext cx="3498850" cy="2520950"/>
          </a:xfrm>
        </p:spPr>
        <p:txBody>
          <a:bodyPr>
            <a:normAutofit fontScale="85000" lnSpcReduction="20000"/>
          </a:bodyPr>
          <a:lstStyle/>
          <a:p>
            <a:r>
              <a:rPr lang="en-US" sz="1200" dirty="0">
                <a:solidFill>
                  <a:schemeClr val="tx1"/>
                </a:solidFill>
              </a:rPr>
              <a:t>Volz et al 2021, </a:t>
            </a:r>
            <a:r>
              <a:rPr lang="en-US" sz="1200" i="1" dirty="0">
                <a:solidFill>
                  <a:schemeClr val="tx1"/>
                </a:solidFill>
              </a:rPr>
              <a:t>Nature</a:t>
            </a:r>
            <a:endParaRPr lang="ru-RU" sz="1200" i="1" dirty="0">
              <a:solidFill>
                <a:schemeClr val="tx1"/>
              </a:solidFill>
            </a:endParaRPr>
          </a:p>
          <a:p>
            <a:r>
              <a:rPr lang="en-US" sz="1200" dirty="0">
                <a:solidFill>
                  <a:schemeClr val="tx1"/>
                </a:solidFill>
              </a:rPr>
              <a:t>Davies et al 2021, </a:t>
            </a:r>
            <a:r>
              <a:rPr lang="en-US" sz="1200" i="1" dirty="0">
                <a:solidFill>
                  <a:schemeClr val="tx1"/>
                </a:solidFill>
              </a:rPr>
              <a:t>Science </a:t>
            </a:r>
            <a:r>
              <a:rPr lang="ru-RU" sz="1200" dirty="0">
                <a:solidFill>
                  <a:schemeClr val="tx1"/>
                </a:solidFill>
              </a:rPr>
              <a:t> </a:t>
            </a:r>
          </a:p>
          <a:p>
            <a:r>
              <a:rPr lang="en-GB" sz="1200" i="1" dirty="0">
                <a:solidFill>
                  <a:schemeClr val="tx1"/>
                </a:solidFill>
              </a:rPr>
              <a:t>Graham et al 2021, Lancet Public Health</a:t>
            </a:r>
          </a:p>
          <a:p>
            <a:r>
              <a:rPr lang="en-GB" sz="1200" dirty="0">
                <a:solidFill>
                  <a:schemeClr val="tx1"/>
                </a:solidFill>
              </a:rPr>
              <a:t>Campbell et al 2021, </a:t>
            </a:r>
            <a:r>
              <a:rPr lang="en-GB" sz="1200" i="1" dirty="0">
                <a:solidFill>
                  <a:schemeClr val="tx1"/>
                </a:solidFill>
              </a:rPr>
              <a:t>Euro Surveillance</a:t>
            </a:r>
            <a:endParaRPr lang="ru-RU" sz="1200" i="1" dirty="0">
              <a:solidFill>
                <a:schemeClr val="tx1"/>
              </a:solidFill>
            </a:endParaRPr>
          </a:p>
          <a:p>
            <a:r>
              <a:rPr lang="en-US" sz="1200" dirty="0">
                <a:solidFill>
                  <a:schemeClr val="tx1"/>
                </a:solidFill>
              </a:rPr>
              <a:t>Davis et al 2021, </a:t>
            </a:r>
            <a:r>
              <a:rPr lang="en-US" sz="1200" i="1" dirty="0">
                <a:solidFill>
                  <a:schemeClr val="tx1"/>
                </a:solidFill>
              </a:rPr>
              <a:t>Nature</a:t>
            </a:r>
          </a:p>
          <a:p>
            <a:r>
              <a:rPr lang="en-GB" sz="1200" dirty="0" err="1">
                <a:solidFill>
                  <a:schemeClr val="tx1"/>
                </a:solidFill>
              </a:rPr>
              <a:t>Pegu</a:t>
            </a:r>
            <a:r>
              <a:rPr lang="en-GB" sz="1200" dirty="0">
                <a:solidFill>
                  <a:schemeClr val="tx1"/>
                </a:solidFill>
              </a:rPr>
              <a:t> et al., Science 373, 1372–1377 (2021) </a:t>
            </a:r>
            <a:endParaRPr lang="ru-RU" sz="1200" dirty="0">
              <a:solidFill>
                <a:schemeClr val="tx1"/>
              </a:solidFill>
            </a:endParaRPr>
          </a:p>
          <a:p>
            <a:r>
              <a:rPr lang="en-GB" sz="1400" dirty="0">
                <a:hlinkClick r:id="rId2"/>
              </a:rPr>
              <a:t>https://www.youtube.com/watch?v=Men9WDWvK9E</a:t>
            </a:r>
            <a:endParaRPr lang="en-GB" sz="1400" dirty="0"/>
          </a:p>
          <a:p>
            <a:endParaRPr lang="en-GB" sz="2475" dirty="0">
              <a:solidFill>
                <a:schemeClr val="tx1"/>
              </a:solidFill>
            </a:endParaRPr>
          </a:p>
          <a:p>
            <a:endParaRPr lang="en-FR" dirty="0"/>
          </a:p>
        </p:txBody>
      </p:sp>
      <p:pic>
        <p:nvPicPr>
          <p:cNvPr id="5" name="Picture 4">
            <a:extLst>
              <a:ext uri="{FF2B5EF4-FFF2-40B4-BE49-F238E27FC236}">
                <a16:creationId xmlns:a16="http://schemas.microsoft.com/office/drawing/2014/main" id="{B8012DAA-B29A-A340-AFE7-61CEA4140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36" y="143453"/>
            <a:ext cx="5325594" cy="5258604"/>
          </a:xfrm>
          <a:prstGeom prst="rect">
            <a:avLst/>
          </a:prstGeom>
        </p:spPr>
      </p:pic>
    </p:spTree>
    <p:extLst>
      <p:ext uri="{BB962C8B-B14F-4D97-AF65-F5344CB8AC3E}">
        <p14:creationId xmlns:p14="http://schemas.microsoft.com/office/powerpoint/2010/main" val="196142543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4A78B-E04C-3E4D-BBC6-AF5EABDFB64A}"/>
              </a:ext>
            </a:extLst>
          </p:cNvPr>
          <p:cNvSpPr>
            <a:spLocks noGrp="1"/>
          </p:cNvSpPr>
          <p:nvPr>
            <p:ph type="title" idx="4294967295"/>
          </p:nvPr>
        </p:nvSpPr>
        <p:spPr>
          <a:xfrm>
            <a:off x="359229" y="261257"/>
            <a:ext cx="7818120" cy="1143000"/>
          </a:xfrm>
        </p:spPr>
        <p:txBody>
          <a:bodyPr/>
          <a:lstStyle/>
          <a:p>
            <a:r>
              <a:rPr lang="ru-RU" dirty="0"/>
              <a:t>Быстро эволюционирующие вирусы</a:t>
            </a:r>
            <a:endParaRPr lang="en-FR" dirty="0"/>
          </a:p>
        </p:txBody>
      </p:sp>
      <p:pic>
        <p:nvPicPr>
          <p:cNvPr id="4" name="Picture 3">
            <a:extLst>
              <a:ext uri="{FF2B5EF4-FFF2-40B4-BE49-F238E27FC236}">
                <a16:creationId xmlns:a16="http://schemas.microsoft.com/office/drawing/2014/main" id="{D280F447-F6B3-054D-9631-1443CF0A0DA6}"/>
              </a:ext>
            </a:extLst>
          </p:cNvPr>
          <p:cNvPicPr>
            <a:picLocks noChangeAspect="1"/>
          </p:cNvPicPr>
          <p:nvPr/>
        </p:nvPicPr>
        <p:blipFill>
          <a:blip r:embed="rId2"/>
          <a:stretch>
            <a:fillRect/>
          </a:stretch>
        </p:blipFill>
        <p:spPr>
          <a:xfrm>
            <a:off x="2638698" y="1156413"/>
            <a:ext cx="4271553" cy="5293925"/>
          </a:xfrm>
          <a:prstGeom prst="rect">
            <a:avLst/>
          </a:prstGeom>
        </p:spPr>
      </p:pic>
    </p:spTree>
    <p:extLst>
      <p:ext uri="{BB962C8B-B14F-4D97-AF65-F5344CB8AC3E}">
        <p14:creationId xmlns:p14="http://schemas.microsoft.com/office/powerpoint/2010/main" val="755993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4C7FE-C6A7-DD43-850F-6E8B91D4BFF0}"/>
              </a:ext>
            </a:extLst>
          </p:cNvPr>
          <p:cNvSpPr>
            <a:spLocks noGrp="1"/>
          </p:cNvSpPr>
          <p:nvPr>
            <p:ph type="title" idx="4294967295"/>
          </p:nvPr>
        </p:nvSpPr>
        <p:spPr>
          <a:xfrm>
            <a:off x="365918" y="425087"/>
            <a:ext cx="8412163" cy="857250"/>
          </a:xfrm>
        </p:spPr>
        <p:txBody>
          <a:bodyPr>
            <a:noAutofit/>
          </a:bodyPr>
          <a:lstStyle/>
          <a:p>
            <a:r>
              <a:rPr lang="ru-RU" dirty="0"/>
              <a:t>Адаптация </a:t>
            </a:r>
            <a:r>
              <a:rPr lang="en-US" dirty="0"/>
              <a:t>SARS-Cov-2</a:t>
            </a:r>
            <a:r>
              <a:rPr lang="ru-RU" dirty="0"/>
              <a:t>: альфа штамм </a:t>
            </a:r>
            <a:r>
              <a:rPr lang="en-US" dirty="0"/>
              <a:t>(B.1.1.7)</a:t>
            </a:r>
            <a:r>
              <a:rPr lang="ru-RU" dirty="0"/>
              <a:t> </a:t>
            </a:r>
            <a:endParaRPr lang="en-FR" dirty="0"/>
          </a:p>
        </p:txBody>
      </p:sp>
      <p:pic>
        <p:nvPicPr>
          <p:cNvPr id="4" name="Picture 3">
            <a:extLst>
              <a:ext uri="{FF2B5EF4-FFF2-40B4-BE49-F238E27FC236}">
                <a16:creationId xmlns:a16="http://schemas.microsoft.com/office/drawing/2014/main" id="{309EC9AE-80B7-EB4B-840F-7ADEDBABA8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3463" y="1366082"/>
            <a:ext cx="4075611" cy="4688411"/>
          </a:xfrm>
          <a:prstGeom prst="rect">
            <a:avLst/>
          </a:prstGeom>
        </p:spPr>
      </p:pic>
      <p:pic>
        <p:nvPicPr>
          <p:cNvPr id="7" name="Picture 6">
            <a:extLst>
              <a:ext uri="{FF2B5EF4-FFF2-40B4-BE49-F238E27FC236}">
                <a16:creationId xmlns:a16="http://schemas.microsoft.com/office/drawing/2014/main" id="{F9ACFD14-BE91-FF42-9B43-1FAFA7944C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15292"/>
            <a:ext cx="2989170" cy="4277787"/>
          </a:xfrm>
          <a:prstGeom prst="rect">
            <a:avLst/>
          </a:prstGeom>
        </p:spPr>
      </p:pic>
      <p:pic>
        <p:nvPicPr>
          <p:cNvPr id="5" name="Picture 4">
            <a:extLst>
              <a:ext uri="{FF2B5EF4-FFF2-40B4-BE49-F238E27FC236}">
                <a16:creationId xmlns:a16="http://schemas.microsoft.com/office/drawing/2014/main" id="{5CD03D7F-1A43-F447-843E-AC9AE12E87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0865" y="2680550"/>
            <a:ext cx="2181154" cy="2322524"/>
          </a:xfrm>
          <a:prstGeom prst="rect">
            <a:avLst/>
          </a:prstGeom>
        </p:spPr>
      </p:pic>
    </p:spTree>
    <p:extLst>
      <p:ext uri="{BB962C8B-B14F-4D97-AF65-F5344CB8AC3E}">
        <p14:creationId xmlns:p14="http://schemas.microsoft.com/office/powerpoint/2010/main" val="131490062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19D29-2097-1A4B-B9BE-319D3E04FBF9}"/>
              </a:ext>
            </a:extLst>
          </p:cNvPr>
          <p:cNvSpPr>
            <a:spLocks noGrp="1"/>
          </p:cNvSpPr>
          <p:nvPr>
            <p:ph type="title" idx="4294967295"/>
          </p:nvPr>
        </p:nvSpPr>
        <p:spPr>
          <a:xfrm>
            <a:off x="39186" y="-94123"/>
            <a:ext cx="8098971" cy="857250"/>
          </a:xfrm>
        </p:spPr>
        <p:txBody>
          <a:bodyPr>
            <a:normAutofit fontScale="90000"/>
          </a:bodyPr>
          <a:lstStyle/>
          <a:p>
            <a:r>
              <a:rPr lang="ru-RU" dirty="0"/>
              <a:t>Альфа штамм убивал на 60% больше</a:t>
            </a:r>
            <a:endParaRPr lang="en-FR" dirty="0"/>
          </a:p>
        </p:txBody>
      </p:sp>
      <p:pic>
        <p:nvPicPr>
          <p:cNvPr id="9" name="Picture 8">
            <a:extLst>
              <a:ext uri="{FF2B5EF4-FFF2-40B4-BE49-F238E27FC236}">
                <a16:creationId xmlns:a16="http://schemas.microsoft.com/office/drawing/2014/main" id="{FEDC625D-B0FB-AC4F-8A68-116BF0DEF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8672" y="1212002"/>
            <a:ext cx="4545875" cy="5311496"/>
          </a:xfrm>
          <a:prstGeom prst="rect">
            <a:avLst/>
          </a:prstGeom>
        </p:spPr>
      </p:pic>
      <p:pic>
        <p:nvPicPr>
          <p:cNvPr id="4" name="Picture 3">
            <a:extLst>
              <a:ext uri="{FF2B5EF4-FFF2-40B4-BE49-F238E27FC236}">
                <a16:creationId xmlns:a16="http://schemas.microsoft.com/office/drawing/2014/main" id="{1D6A56DF-CFC0-7F4F-A17D-0C7C4B6B1D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 y="1432312"/>
            <a:ext cx="3597690" cy="5091186"/>
          </a:xfrm>
          <a:prstGeom prst="rect">
            <a:avLst/>
          </a:prstGeom>
        </p:spPr>
      </p:pic>
      <p:sp>
        <p:nvSpPr>
          <p:cNvPr id="3" name="TextBox 2">
            <a:extLst>
              <a:ext uri="{FF2B5EF4-FFF2-40B4-BE49-F238E27FC236}">
                <a16:creationId xmlns:a16="http://schemas.microsoft.com/office/drawing/2014/main" id="{893ACC5A-DB79-7A48-8A6B-562D7CB205C5}"/>
              </a:ext>
            </a:extLst>
          </p:cNvPr>
          <p:cNvSpPr txBox="1"/>
          <p:nvPr/>
        </p:nvSpPr>
        <p:spPr>
          <a:xfrm>
            <a:off x="2764209" y="1247646"/>
            <a:ext cx="1000595" cy="369332"/>
          </a:xfrm>
          <a:prstGeom prst="rect">
            <a:avLst/>
          </a:prstGeom>
          <a:noFill/>
        </p:spPr>
        <p:txBody>
          <a:bodyPr wrap="none" rtlCol="0">
            <a:spAutoFit/>
          </a:bodyPr>
          <a:lstStyle/>
          <a:p>
            <a:r>
              <a:rPr lang="ru-RU" dirty="0">
                <a:solidFill>
                  <a:srgbClr val="FF0000"/>
                </a:solidFill>
              </a:rPr>
              <a:t>Альфа</a:t>
            </a:r>
            <a:endParaRPr lang="en-RU" dirty="0">
              <a:solidFill>
                <a:srgbClr val="FF0000"/>
              </a:solidFill>
            </a:endParaRPr>
          </a:p>
        </p:txBody>
      </p:sp>
    </p:spTree>
    <p:extLst>
      <p:ext uri="{BB962C8B-B14F-4D97-AF65-F5344CB8AC3E}">
        <p14:creationId xmlns:p14="http://schemas.microsoft.com/office/powerpoint/2010/main" val="285314984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EE098-C11F-0F4C-A7D3-4A1428115BC0}"/>
              </a:ext>
            </a:extLst>
          </p:cNvPr>
          <p:cNvSpPr>
            <a:spLocks noGrp="1"/>
          </p:cNvSpPr>
          <p:nvPr>
            <p:ph type="title" idx="4294967295"/>
          </p:nvPr>
        </p:nvSpPr>
        <p:spPr>
          <a:xfrm>
            <a:off x="822961" y="89858"/>
            <a:ext cx="7886700" cy="993775"/>
          </a:xfrm>
        </p:spPr>
        <p:txBody>
          <a:bodyPr>
            <a:normAutofit fontScale="90000"/>
          </a:bodyPr>
          <a:lstStyle/>
          <a:p>
            <a:r>
              <a:rPr lang="ru-RU" dirty="0"/>
              <a:t>Смена вариантов вызывающих обеспокоенность</a:t>
            </a:r>
            <a:endParaRPr lang="en-FR" dirty="0"/>
          </a:p>
        </p:txBody>
      </p:sp>
      <p:pic>
        <p:nvPicPr>
          <p:cNvPr id="5" name="Content Placeholder 4">
            <a:extLst>
              <a:ext uri="{FF2B5EF4-FFF2-40B4-BE49-F238E27FC236}">
                <a16:creationId xmlns:a16="http://schemas.microsoft.com/office/drawing/2014/main" id="{D14F08AE-0DE3-5E42-A99A-9D6CE4D3D67F}"/>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1083633"/>
            <a:ext cx="8835039" cy="5774367"/>
          </a:xfrm>
        </p:spPr>
      </p:pic>
    </p:spTree>
    <p:extLst>
      <p:ext uri="{BB962C8B-B14F-4D97-AF65-F5344CB8AC3E}">
        <p14:creationId xmlns:p14="http://schemas.microsoft.com/office/powerpoint/2010/main" val="3856465980"/>
      </p:ext>
    </p:extLst>
  </p:cSld>
  <p:clrMapOvr>
    <a:masterClrMapping/>
  </p:clrMapOvr>
  <p:transition spd="slow" advTm="0">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EE098-C11F-0F4C-A7D3-4A1428115BC0}"/>
              </a:ext>
            </a:extLst>
          </p:cNvPr>
          <p:cNvSpPr>
            <a:spLocks noGrp="1"/>
          </p:cNvSpPr>
          <p:nvPr>
            <p:ph type="title" idx="4294967295"/>
          </p:nvPr>
        </p:nvSpPr>
        <p:spPr>
          <a:xfrm>
            <a:off x="1009402" y="0"/>
            <a:ext cx="6508750" cy="1143000"/>
          </a:xfrm>
        </p:spPr>
        <p:txBody>
          <a:bodyPr>
            <a:normAutofit/>
          </a:bodyPr>
          <a:lstStyle/>
          <a:p>
            <a:r>
              <a:rPr lang="ru-RU" dirty="0"/>
              <a:t>Число репродукции </a:t>
            </a:r>
            <a:r>
              <a:rPr lang="en-US" dirty="0"/>
              <a:t>R</a:t>
            </a:r>
            <a:r>
              <a:rPr lang="en-US" baseline="-25000" dirty="0"/>
              <a:t>0</a:t>
            </a:r>
            <a:endParaRPr lang="en-FR" baseline="-25000" dirty="0"/>
          </a:p>
        </p:txBody>
      </p:sp>
      <p:pic>
        <p:nvPicPr>
          <p:cNvPr id="13" name="Content Placeholder 12">
            <a:extLst>
              <a:ext uri="{FF2B5EF4-FFF2-40B4-BE49-F238E27FC236}">
                <a16:creationId xmlns:a16="http://schemas.microsoft.com/office/drawing/2014/main" id="{790E4337-8AEE-1246-8D44-2AD79D236AA0}"/>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1388988"/>
            <a:ext cx="9144000" cy="4218062"/>
          </a:xfrm>
        </p:spPr>
      </p:pic>
    </p:spTree>
    <p:extLst>
      <p:ext uri="{BB962C8B-B14F-4D97-AF65-F5344CB8AC3E}">
        <p14:creationId xmlns:p14="http://schemas.microsoft.com/office/powerpoint/2010/main" val="3807230001"/>
      </p:ext>
    </p:extLst>
  </p:cSld>
  <p:clrMapOvr>
    <a:masterClrMapping/>
  </p:clrMapOvr>
  <p:transition spd="slow" advTm="0">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4893-5C0C-FC43-B1F5-3E7C535BBFB5}"/>
              </a:ext>
            </a:extLst>
          </p:cNvPr>
          <p:cNvSpPr>
            <a:spLocks noGrp="1"/>
          </p:cNvSpPr>
          <p:nvPr>
            <p:ph type="title" idx="4294967295"/>
          </p:nvPr>
        </p:nvSpPr>
        <p:spPr>
          <a:xfrm>
            <a:off x="320633" y="238703"/>
            <a:ext cx="7944592" cy="1143000"/>
          </a:xfrm>
        </p:spPr>
        <p:txBody>
          <a:bodyPr/>
          <a:lstStyle/>
          <a:p>
            <a:r>
              <a:rPr lang="ru-RU" dirty="0"/>
              <a:t>Родословное древо штаммов (2020 год)</a:t>
            </a:r>
            <a:endParaRPr lang="en-FR" dirty="0"/>
          </a:p>
        </p:txBody>
      </p:sp>
      <p:pic>
        <p:nvPicPr>
          <p:cNvPr id="5" name="Content Placeholder 4">
            <a:extLst>
              <a:ext uri="{FF2B5EF4-FFF2-40B4-BE49-F238E27FC236}">
                <a16:creationId xmlns:a16="http://schemas.microsoft.com/office/drawing/2014/main" id="{5AC3BC78-3E45-4149-8382-EAFFC1DB5CFA}"/>
              </a:ext>
            </a:extLst>
          </p:cNvPr>
          <p:cNvPicPr>
            <a:picLocks noGrp="1" noChangeAspect="1"/>
          </p:cNvPicPr>
          <p:nvPr>
            <p:ph idx="4294967295"/>
          </p:nvPr>
        </p:nvPicPr>
        <p:blipFill>
          <a:blip r:embed="rId2"/>
          <a:stretch>
            <a:fillRect/>
          </a:stretch>
        </p:blipFill>
        <p:spPr>
          <a:xfrm>
            <a:off x="390408" y="1381703"/>
            <a:ext cx="8528087" cy="4607128"/>
          </a:xfrm>
        </p:spPr>
      </p:pic>
      <p:sp>
        <p:nvSpPr>
          <p:cNvPr id="7" name="TextBox 6">
            <a:extLst>
              <a:ext uri="{FF2B5EF4-FFF2-40B4-BE49-F238E27FC236}">
                <a16:creationId xmlns:a16="http://schemas.microsoft.com/office/drawing/2014/main" id="{03CD6077-741F-ED40-B61E-F4472D125DF7}"/>
              </a:ext>
            </a:extLst>
          </p:cNvPr>
          <p:cNvSpPr txBox="1"/>
          <p:nvPr/>
        </p:nvSpPr>
        <p:spPr>
          <a:xfrm>
            <a:off x="3698170" y="4885831"/>
            <a:ext cx="5055422" cy="300082"/>
          </a:xfrm>
          <a:prstGeom prst="rect">
            <a:avLst/>
          </a:prstGeom>
          <a:noFill/>
        </p:spPr>
        <p:txBody>
          <a:bodyPr wrap="square">
            <a:spAutoFit/>
          </a:bodyPr>
          <a:lstStyle/>
          <a:p>
            <a:r>
              <a:rPr lang="en-GB" sz="1350" dirty="0"/>
              <a:t>https://</a:t>
            </a:r>
            <a:r>
              <a:rPr lang="en-GB" sz="1350" dirty="0" err="1"/>
              <a:t>www.youtube.com</a:t>
            </a:r>
            <a:r>
              <a:rPr lang="en-GB" sz="1350" dirty="0"/>
              <a:t>/</a:t>
            </a:r>
            <a:r>
              <a:rPr lang="en-GB" sz="1350" dirty="0" err="1"/>
              <a:t>watch?v</a:t>
            </a:r>
            <a:r>
              <a:rPr lang="en-GB" sz="1350" dirty="0"/>
              <a:t>=Men9WDWvK9E</a:t>
            </a:r>
            <a:endParaRPr lang="en-FR" sz="1350" dirty="0"/>
          </a:p>
        </p:txBody>
      </p:sp>
    </p:spTree>
    <p:extLst>
      <p:ext uri="{BB962C8B-B14F-4D97-AF65-F5344CB8AC3E}">
        <p14:creationId xmlns:p14="http://schemas.microsoft.com/office/powerpoint/2010/main" val="33641096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C221311-4EC7-064F-B4E9-C4EC85A03484}"/>
              </a:ext>
            </a:extLst>
          </p:cNvPr>
          <p:cNvSpPr txBox="1"/>
          <p:nvPr/>
        </p:nvSpPr>
        <p:spPr>
          <a:xfrm>
            <a:off x="3457742" y="6216054"/>
            <a:ext cx="4941936" cy="300082"/>
          </a:xfrm>
          <a:prstGeom prst="rect">
            <a:avLst/>
          </a:prstGeom>
          <a:noFill/>
        </p:spPr>
        <p:txBody>
          <a:bodyPr wrap="square">
            <a:spAutoFit/>
          </a:bodyPr>
          <a:lstStyle/>
          <a:p>
            <a:r>
              <a:rPr lang="en-GB" sz="1350" dirty="0"/>
              <a:t>https://</a:t>
            </a:r>
            <a:r>
              <a:rPr lang="en-GB" sz="1350" dirty="0" err="1"/>
              <a:t>www.youtube.com</a:t>
            </a:r>
            <a:r>
              <a:rPr lang="en-GB" sz="1350" dirty="0"/>
              <a:t>/</a:t>
            </a:r>
            <a:r>
              <a:rPr lang="en-GB" sz="1350" dirty="0" err="1"/>
              <a:t>watch?v</a:t>
            </a:r>
            <a:r>
              <a:rPr lang="en-GB" sz="1350" dirty="0"/>
              <a:t>=Men9WDWvK9E</a:t>
            </a:r>
            <a:endParaRPr lang="en-FR" sz="1350" dirty="0"/>
          </a:p>
        </p:txBody>
      </p:sp>
      <p:sp>
        <p:nvSpPr>
          <p:cNvPr id="4" name="Title 1">
            <a:extLst>
              <a:ext uri="{FF2B5EF4-FFF2-40B4-BE49-F238E27FC236}">
                <a16:creationId xmlns:a16="http://schemas.microsoft.com/office/drawing/2014/main" id="{7A1D8CC8-E041-0947-80D4-7D69FF66C24C}"/>
              </a:ext>
            </a:extLst>
          </p:cNvPr>
          <p:cNvSpPr>
            <a:spLocks noGrp="1"/>
          </p:cNvSpPr>
          <p:nvPr>
            <p:ph type="title" idx="4294967295"/>
          </p:nvPr>
        </p:nvSpPr>
        <p:spPr>
          <a:xfrm>
            <a:off x="255319" y="341864"/>
            <a:ext cx="8633361" cy="993775"/>
          </a:xfrm>
        </p:spPr>
        <p:txBody>
          <a:bodyPr/>
          <a:lstStyle/>
          <a:p>
            <a:r>
              <a:rPr lang="ru-RU" dirty="0"/>
              <a:t>Альфа на родословном древе (2020-2021)</a:t>
            </a:r>
            <a:endParaRPr lang="en-FR" dirty="0"/>
          </a:p>
        </p:txBody>
      </p:sp>
      <p:pic>
        <p:nvPicPr>
          <p:cNvPr id="3" name="Picture 2">
            <a:extLst>
              <a:ext uri="{FF2B5EF4-FFF2-40B4-BE49-F238E27FC236}">
                <a16:creationId xmlns:a16="http://schemas.microsoft.com/office/drawing/2014/main" id="{E7B12CAF-BEA4-A84D-92BF-2C6565EAF6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322" y="1227271"/>
            <a:ext cx="7437152" cy="4988783"/>
          </a:xfrm>
          <a:prstGeom prst="rect">
            <a:avLst/>
          </a:prstGeom>
        </p:spPr>
      </p:pic>
    </p:spTree>
    <p:extLst>
      <p:ext uri="{BB962C8B-B14F-4D97-AF65-F5344CB8AC3E}">
        <p14:creationId xmlns:p14="http://schemas.microsoft.com/office/powerpoint/2010/main" val="24258278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C221311-4EC7-064F-B4E9-C4EC85A03484}"/>
              </a:ext>
            </a:extLst>
          </p:cNvPr>
          <p:cNvSpPr txBox="1"/>
          <p:nvPr/>
        </p:nvSpPr>
        <p:spPr>
          <a:xfrm>
            <a:off x="2855911" y="926814"/>
            <a:ext cx="6127668" cy="300082"/>
          </a:xfrm>
          <a:prstGeom prst="rect">
            <a:avLst/>
          </a:prstGeom>
          <a:noFill/>
        </p:spPr>
        <p:txBody>
          <a:bodyPr wrap="square">
            <a:spAutoFit/>
          </a:bodyPr>
          <a:lstStyle/>
          <a:p>
            <a:r>
              <a:rPr lang="en-GB" sz="1350" dirty="0">
                <a:solidFill>
                  <a:srgbClr val="0432FF"/>
                </a:solidFill>
              </a:rPr>
              <a:t>https://</a:t>
            </a:r>
            <a:r>
              <a:rPr lang="en-GB" sz="1350" dirty="0" err="1">
                <a:solidFill>
                  <a:srgbClr val="0432FF"/>
                </a:solidFill>
              </a:rPr>
              <a:t>www.youtube.com</a:t>
            </a:r>
            <a:r>
              <a:rPr lang="en-GB" sz="1350" dirty="0">
                <a:solidFill>
                  <a:srgbClr val="0432FF"/>
                </a:solidFill>
              </a:rPr>
              <a:t>/</a:t>
            </a:r>
            <a:r>
              <a:rPr lang="en-GB" sz="1350" dirty="0" err="1">
                <a:solidFill>
                  <a:srgbClr val="0432FF"/>
                </a:solidFill>
              </a:rPr>
              <a:t>watch?v</a:t>
            </a:r>
            <a:r>
              <a:rPr lang="en-GB" sz="1350" dirty="0">
                <a:solidFill>
                  <a:srgbClr val="0432FF"/>
                </a:solidFill>
              </a:rPr>
              <a:t>=Men9WDWvK9E</a:t>
            </a:r>
            <a:endParaRPr lang="en-FR" sz="1350" dirty="0">
              <a:solidFill>
                <a:srgbClr val="0432FF"/>
              </a:solidFill>
            </a:endParaRPr>
          </a:p>
        </p:txBody>
      </p:sp>
      <p:pic>
        <p:nvPicPr>
          <p:cNvPr id="11" name="Content Placeholder 10">
            <a:extLst>
              <a:ext uri="{FF2B5EF4-FFF2-40B4-BE49-F238E27FC236}">
                <a16:creationId xmlns:a16="http://schemas.microsoft.com/office/drawing/2014/main" id="{5A5BE183-EBE7-B149-B526-940851200240}"/>
              </a:ext>
            </a:extLst>
          </p:cNvPr>
          <p:cNvPicPr>
            <a:picLocks noGrp="1" noChangeAspect="1"/>
          </p:cNvPicPr>
          <p:nvPr>
            <p:ph idx="4294967295"/>
          </p:nvPr>
        </p:nvPicPr>
        <p:blipFill>
          <a:blip r:embed="rId2"/>
          <a:stretch>
            <a:fillRect/>
          </a:stretch>
        </p:blipFill>
        <p:spPr>
          <a:xfrm>
            <a:off x="209252" y="1524000"/>
            <a:ext cx="8485569" cy="4837823"/>
          </a:xfrm>
        </p:spPr>
      </p:pic>
      <p:sp>
        <p:nvSpPr>
          <p:cNvPr id="5" name="Title 1">
            <a:extLst>
              <a:ext uri="{FF2B5EF4-FFF2-40B4-BE49-F238E27FC236}">
                <a16:creationId xmlns:a16="http://schemas.microsoft.com/office/drawing/2014/main" id="{4A797B19-53BF-2342-84E8-73478000A464}"/>
              </a:ext>
            </a:extLst>
          </p:cNvPr>
          <p:cNvSpPr>
            <a:spLocks noGrp="1"/>
          </p:cNvSpPr>
          <p:nvPr>
            <p:ph type="title" idx="4294967295"/>
          </p:nvPr>
        </p:nvSpPr>
        <p:spPr>
          <a:xfrm>
            <a:off x="344383" y="346136"/>
            <a:ext cx="8350438" cy="993775"/>
          </a:xfrm>
        </p:spPr>
        <p:txBody>
          <a:bodyPr/>
          <a:lstStyle/>
          <a:p>
            <a:r>
              <a:rPr lang="ru-RU" dirty="0"/>
              <a:t>Бета: прыжок по числу аллелей (2021)</a:t>
            </a:r>
            <a:endParaRPr lang="en-FR" dirty="0"/>
          </a:p>
        </p:txBody>
      </p:sp>
      <p:sp>
        <p:nvSpPr>
          <p:cNvPr id="2" name="TextBox 1">
            <a:extLst>
              <a:ext uri="{FF2B5EF4-FFF2-40B4-BE49-F238E27FC236}">
                <a16:creationId xmlns:a16="http://schemas.microsoft.com/office/drawing/2014/main" id="{EAF82C1D-2821-4345-A730-013C87E3EBE4}"/>
              </a:ext>
            </a:extLst>
          </p:cNvPr>
          <p:cNvSpPr txBox="1"/>
          <p:nvPr/>
        </p:nvSpPr>
        <p:spPr>
          <a:xfrm rot="16200000">
            <a:off x="128338" y="4184165"/>
            <a:ext cx="1930337" cy="369332"/>
          </a:xfrm>
          <a:prstGeom prst="rect">
            <a:avLst/>
          </a:prstGeom>
          <a:noFill/>
        </p:spPr>
        <p:txBody>
          <a:bodyPr wrap="none" rtlCol="0">
            <a:spAutoFit/>
          </a:bodyPr>
          <a:lstStyle/>
          <a:p>
            <a:r>
              <a:rPr lang="ru-RU" dirty="0"/>
              <a:t>Число аллелей</a:t>
            </a:r>
            <a:endParaRPr lang="en-RU" dirty="0"/>
          </a:p>
        </p:txBody>
      </p:sp>
      <p:sp>
        <p:nvSpPr>
          <p:cNvPr id="6" name="TextBox 5">
            <a:extLst>
              <a:ext uri="{FF2B5EF4-FFF2-40B4-BE49-F238E27FC236}">
                <a16:creationId xmlns:a16="http://schemas.microsoft.com/office/drawing/2014/main" id="{56F4A033-4C09-F84E-90C5-2255377E5F16}"/>
              </a:ext>
            </a:extLst>
          </p:cNvPr>
          <p:cNvSpPr txBox="1"/>
          <p:nvPr/>
        </p:nvSpPr>
        <p:spPr>
          <a:xfrm>
            <a:off x="4452036" y="6361823"/>
            <a:ext cx="931665" cy="369332"/>
          </a:xfrm>
          <a:prstGeom prst="rect">
            <a:avLst/>
          </a:prstGeom>
          <a:noFill/>
        </p:spPr>
        <p:txBody>
          <a:bodyPr wrap="none" rtlCol="0">
            <a:spAutoFit/>
          </a:bodyPr>
          <a:lstStyle/>
          <a:p>
            <a:r>
              <a:rPr lang="ru-RU" dirty="0"/>
              <a:t>Время</a:t>
            </a:r>
            <a:endParaRPr lang="en-RU" dirty="0"/>
          </a:p>
        </p:txBody>
      </p:sp>
    </p:spTree>
    <p:extLst>
      <p:ext uri="{BB962C8B-B14F-4D97-AF65-F5344CB8AC3E}">
        <p14:creationId xmlns:p14="http://schemas.microsoft.com/office/powerpoint/2010/main" val="1115476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E628-F8CA-C94D-816B-F8E303EC7EFA}"/>
              </a:ext>
            </a:extLst>
          </p:cNvPr>
          <p:cNvSpPr>
            <a:spLocks noGrp="1"/>
          </p:cNvSpPr>
          <p:nvPr>
            <p:ph type="title"/>
          </p:nvPr>
        </p:nvSpPr>
        <p:spPr/>
        <p:txBody>
          <a:bodyPr/>
          <a:lstStyle/>
          <a:p>
            <a:r>
              <a:rPr lang="ru-RU" dirty="0">
                <a:solidFill>
                  <a:srgbClr val="C00000"/>
                </a:solidFill>
              </a:rPr>
              <a:t>Метод оценки размера популяции из наборов ДНК</a:t>
            </a:r>
            <a:br>
              <a:rPr lang="ru-RU" b="1" dirty="0">
                <a:solidFill>
                  <a:srgbClr val="0070C0"/>
                </a:solidFill>
              </a:rPr>
            </a:br>
            <a:endParaRPr lang="en-FR" dirty="0"/>
          </a:p>
        </p:txBody>
      </p:sp>
      <p:sp>
        <p:nvSpPr>
          <p:cNvPr id="4" name="Text Placeholder 3">
            <a:extLst>
              <a:ext uri="{FF2B5EF4-FFF2-40B4-BE49-F238E27FC236}">
                <a16:creationId xmlns:a16="http://schemas.microsoft.com/office/drawing/2014/main" id="{CF3F098C-E4BD-F14C-B559-3541FD2D654C}"/>
              </a:ext>
            </a:extLst>
          </p:cNvPr>
          <p:cNvSpPr>
            <a:spLocks noGrp="1"/>
          </p:cNvSpPr>
          <p:nvPr>
            <p:ph type="body" idx="1"/>
          </p:nvPr>
        </p:nvSpPr>
        <p:spPr/>
        <p:txBody>
          <a:bodyPr/>
          <a:lstStyle/>
          <a:p>
            <a:endParaRPr lang="en-FR"/>
          </a:p>
        </p:txBody>
      </p:sp>
    </p:spTree>
    <p:extLst>
      <p:ext uri="{BB962C8B-B14F-4D97-AF65-F5344CB8AC3E}">
        <p14:creationId xmlns:p14="http://schemas.microsoft.com/office/powerpoint/2010/main" val="9039113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B29F-3DFA-3446-B3EA-CAECE768CC72}"/>
              </a:ext>
            </a:extLst>
          </p:cNvPr>
          <p:cNvSpPr>
            <a:spLocks noGrp="1"/>
          </p:cNvSpPr>
          <p:nvPr>
            <p:ph type="title" idx="4294967295"/>
          </p:nvPr>
        </p:nvSpPr>
        <p:spPr>
          <a:xfrm>
            <a:off x="457200" y="447675"/>
            <a:ext cx="8229600" cy="1143000"/>
          </a:xfrm>
        </p:spPr>
        <p:txBody>
          <a:bodyPr/>
          <a:lstStyle/>
          <a:p>
            <a:r>
              <a:rPr lang="ru-RU" dirty="0"/>
              <a:t>Почему мутации появляются целыми наборами?!</a:t>
            </a:r>
            <a:endParaRPr lang="en-FR" dirty="0"/>
          </a:p>
        </p:txBody>
      </p:sp>
      <p:sp>
        <p:nvSpPr>
          <p:cNvPr id="3" name="Content Placeholder 2">
            <a:extLst>
              <a:ext uri="{FF2B5EF4-FFF2-40B4-BE49-F238E27FC236}">
                <a16:creationId xmlns:a16="http://schemas.microsoft.com/office/drawing/2014/main" id="{AD047959-0951-DB47-8F5A-C9DCFEBB5A73}"/>
              </a:ext>
            </a:extLst>
          </p:cNvPr>
          <p:cNvSpPr>
            <a:spLocks noGrp="1"/>
          </p:cNvSpPr>
          <p:nvPr>
            <p:ph idx="4294967295"/>
          </p:nvPr>
        </p:nvSpPr>
        <p:spPr>
          <a:xfrm>
            <a:off x="457200" y="2254292"/>
            <a:ext cx="7886700" cy="3263900"/>
          </a:xfrm>
        </p:spPr>
        <p:txBody>
          <a:bodyPr>
            <a:normAutofit/>
          </a:bodyPr>
          <a:lstStyle/>
          <a:p>
            <a:r>
              <a:rPr lang="ru-RU" dirty="0"/>
              <a:t>Обратный </a:t>
            </a:r>
            <a:r>
              <a:rPr lang="ru-RU" dirty="0" err="1"/>
              <a:t>зоонозис</a:t>
            </a:r>
            <a:r>
              <a:rPr lang="ru-RU" dirty="0"/>
              <a:t>?</a:t>
            </a:r>
          </a:p>
          <a:p>
            <a:r>
              <a:rPr lang="ru-RU" dirty="0"/>
              <a:t>Эволюция в неизвестных частях мировой популяции?</a:t>
            </a:r>
          </a:p>
          <a:p>
            <a:r>
              <a:rPr lang="ru-RU" dirty="0"/>
              <a:t>Редкие хронические пациенты? </a:t>
            </a:r>
          </a:p>
          <a:p>
            <a:r>
              <a:rPr lang="ru-RU" dirty="0"/>
              <a:t>Эффект долины фитнесс (компенсация, </a:t>
            </a:r>
            <a:r>
              <a:rPr lang="ru-RU" dirty="0" err="1"/>
              <a:t>эпистаз</a:t>
            </a:r>
            <a:r>
              <a:rPr lang="ru-RU" dirty="0"/>
              <a:t>)?</a:t>
            </a:r>
          </a:p>
          <a:p>
            <a:r>
              <a:rPr lang="ru-RU" dirty="0"/>
              <a:t>Эффект рекомбинации?</a:t>
            </a:r>
            <a:r>
              <a:rPr lang="en-US" dirty="0"/>
              <a:t> </a:t>
            </a:r>
            <a:br>
              <a:rPr lang="en-US" dirty="0"/>
            </a:br>
            <a:endParaRPr lang="en-US" dirty="0"/>
          </a:p>
        </p:txBody>
      </p:sp>
    </p:spTree>
    <p:extLst>
      <p:ext uri="{BB962C8B-B14F-4D97-AF65-F5344CB8AC3E}">
        <p14:creationId xmlns:p14="http://schemas.microsoft.com/office/powerpoint/2010/main" val="24316489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78811B-823C-E243-AE39-639D0714A4B7}"/>
              </a:ext>
            </a:extLst>
          </p:cNvPr>
          <p:cNvSpPr>
            <a:spLocks noGrp="1"/>
          </p:cNvSpPr>
          <p:nvPr>
            <p:ph idx="4294967295"/>
          </p:nvPr>
        </p:nvSpPr>
        <p:spPr>
          <a:xfrm>
            <a:off x="543697" y="1653746"/>
            <a:ext cx="6508750" cy="3916363"/>
          </a:xfrm>
        </p:spPr>
        <p:txBody>
          <a:bodyPr>
            <a:normAutofit fontScale="85000" lnSpcReduction="20000"/>
          </a:bodyPr>
          <a:lstStyle/>
          <a:p>
            <a:r>
              <a:rPr lang="ru-RU" dirty="0"/>
              <a:t>Вакцинация — величайшее изобретение в медицине, спасшее миллиарды жизней</a:t>
            </a:r>
          </a:p>
          <a:p>
            <a:r>
              <a:rPr lang="ru-RU" dirty="0"/>
              <a:t>Разработана и эффективна против оспы, краснухи, свинки, кори, туберкулеза, полиомиелита, столбняка, бешенства, гепатита В, </a:t>
            </a:r>
            <a:r>
              <a:rPr lang="ru-RU" dirty="0" err="1"/>
              <a:t>Эболы</a:t>
            </a:r>
            <a:r>
              <a:rPr lang="ru-RU" dirty="0"/>
              <a:t>, желтой лихорадки.</a:t>
            </a:r>
          </a:p>
          <a:p>
            <a:r>
              <a:rPr lang="ru-RU" dirty="0"/>
              <a:t>Пока не работает для вирусов, находящихся под отбором Красной Королевы: ВИЧ, грипп и </a:t>
            </a:r>
            <a:r>
              <a:rPr lang="en-GB" dirty="0"/>
              <a:t>SARS-CoV-2 </a:t>
            </a:r>
            <a:endParaRPr lang="ru-RU" dirty="0"/>
          </a:p>
          <a:p>
            <a:r>
              <a:rPr lang="ru-RU" dirty="0"/>
              <a:t>Тем не менее, обязательная вакцинация против </a:t>
            </a:r>
            <a:r>
              <a:rPr lang="en-GB" dirty="0"/>
              <a:t>SARS-CoV-2 </a:t>
            </a:r>
            <a:r>
              <a:rPr lang="ru-RU" dirty="0"/>
              <a:t>была введена во всем мире. Было ли это ошибкой? Можно ли заставить эти вакцины работать?</a:t>
            </a:r>
          </a:p>
          <a:p>
            <a:r>
              <a:rPr lang="ru-RU" dirty="0"/>
              <a:t>Чтобы ответить на эти вопросы, нам нужно понять </a:t>
            </a:r>
            <a:r>
              <a:rPr lang="ru-RU" dirty="0" err="1"/>
              <a:t>мультилокусную</a:t>
            </a:r>
            <a:r>
              <a:rPr lang="ru-RU" dirty="0"/>
              <a:t> эволюцию. Мы сделаем это во 2-й части нашего курса</a:t>
            </a:r>
            <a:endParaRPr lang="en-RU" dirty="0"/>
          </a:p>
          <a:p>
            <a:endParaRPr lang="en-RU" dirty="0"/>
          </a:p>
        </p:txBody>
      </p:sp>
      <p:sp>
        <p:nvSpPr>
          <p:cNvPr id="2" name="Title 1">
            <a:extLst>
              <a:ext uri="{FF2B5EF4-FFF2-40B4-BE49-F238E27FC236}">
                <a16:creationId xmlns:a16="http://schemas.microsoft.com/office/drawing/2014/main" id="{86D565E5-753F-A243-B0B4-2BB4107CED97}"/>
              </a:ext>
            </a:extLst>
          </p:cNvPr>
          <p:cNvSpPr>
            <a:spLocks noGrp="1"/>
          </p:cNvSpPr>
          <p:nvPr>
            <p:ph type="title" idx="4294967295"/>
          </p:nvPr>
        </p:nvSpPr>
        <p:spPr>
          <a:xfrm>
            <a:off x="926758" y="-114601"/>
            <a:ext cx="6508750" cy="1143000"/>
          </a:xfrm>
        </p:spPr>
        <p:txBody>
          <a:bodyPr/>
          <a:lstStyle/>
          <a:p>
            <a:r>
              <a:rPr lang="ru-RU" dirty="0"/>
              <a:t>Вакцины работают</a:t>
            </a:r>
            <a:r>
              <a:rPr lang="en-US" dirty="0"/>
              <a:t>?</a:t>
            </a:r>
            <a:endParaRPr lang="en-RU" dirty="0"/>
          </a:p>
        </p:txBody>
      </p:sp>
    </p:spTree>
    <p:extLst>
      <p:ext uri="{BB962C8B-B14F-4D97-AF65-F5344CB8AC3E}">
        <p14:creationId xmlns:p14="http://schemas.microsoft.com/office/powerpoint/2010/main" val="40878505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D57BD-4589-4742-9179-AD03B6274E82}"/>
              </a:ext>
            </a:extLst>
          </p:cNvPr>
          <p:cNvSpPr>
            <a:spLocks noGrp="1"/>
          </p:cNvSpPr>
          <p:nvPr>
            <p:ph type="title" idx="4294967295"/>
          </p:nvPr>
        </p:nvSpPr>
        <p:spPr>
          <a:xfrm>
            <a:off x="783771" y="-349274"/>
            <a:ext cx="7886700" cy="1325563"/>
          </a:xfrm>
        </p:spPr>
        <p:txBody>
          <a:bodyPr/>
          <a:lstStyle/>
          <a:p>
            <a:r>
              <a:rPr lang="ru-RU" dirty="0"/>
              <a:t>Спасибо!</a:t>
            </a:r>
            <a:endParaRPr lang="en-FR" dirty="0"/>
          </a:p>
        </p:txBody>
      </p:sp>
      <p:pic>
        <p:nvPicPr>
          <p:cNvPr id="4" name="Picture 3">
            <a:extLst>
              <a:ext uri="{FF2B5EF4-FFF2-40B4-BE49-F238E27FC236}">
                <a16:creationId xmlns:a16="http://schemas.microsoft.com/office/drawing/2014/main" id="{AC73FFC4-8FEA-A647-929B-85059A3026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0182" y="1170253"/>
            <a:ext cx="4963785" cy="5502263"/>
          </a:xfrm>
          <a:prstGeom prst="rect">
            <a:avLst/>
          </a:prstGeom>
        </p:spPr>
      </p:pic>
    </p:spTree>
    <p:extLst>
      <p:ext uri="{BB962C8B-B14F-4D97-AF65-F5344CB8AC3E}">
        <p14:creationId xmlns:p14="http://schemas.microsoft.com/office/powerpoint/2010/main" val="1617367440"/>
      </p:ext>
    </p:extLst>
  </p:cSld>
  <p:clrMapOvr>
    <a:masterClrMapping/>
  </p:clrMapOvr>
  <p:transition spd="slow" advTm="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7D2F-304F-324F-A3D4-54FF8FFA8C48}"/>
              </a:ext>
            </a:extLst>
          </p:cNvPr>
          <p:cNvSpPr>
            <a:spLocks noGrp="1"/>
          </p:cNvSpPr>
          <p:nvPr>
            <p:ph type="title" idx="4294967295"/>
          </p:nvPr>
        </p:nvSpPr>
        <p:spPr>
          <a:xfrm>
            <a:off x="951471" y="630195"/>
            <a:ext cx="6508750" cy="1143000"/>
          </a:xfrm>
        </p:spPr>
        <p:txBody>
          <a:bodyPr/>
          <a:lstStyle/>
          <a:p>
            <a:r>
              <a:rPr lang="ru-RU" dirty="0"/>
              <a:t>Эффективная популяция не совпадает с </a:t>
            </a:r>
            <a:r>
              <a:rPr lang="ru-RU" dirty="0" err="1"/>
              <a:t>цензусом</a:t>
            </a:r>
            <a:endParaRPr lang="en-FR" dirty="0"/>
          </a:p>
        </p:txBody>
      </p:sp>
      <p:pic>
        <p:nvPicPr>
          <p:cNvPr id="5" name="Content Placeholder 4">
            <a:extLst>
              <a:ext uri="{FF2B5EF4-FFF2-40B4-BE49-F238E27FC236}">
                <a16:creationId xmlns:a16="http://schemas.microsoft.com/office/drawing/2014/main" id="{528EB30C-9206-C343-AC01-F9899A02B13C}"/>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208091" y="2435225"/>
            <a:ext cx="8416925" cy="2825750"/>
          </a:xfrm>
        </p:spPr>
      </p:pic>
    </p:spTree>
    <p:extLst>
      <p:ext uri="{BB962C8B-B14F-4D97-AF65-F5344CB8AC3E}">
        <p14:creationId xmlns:p14="http://schemas.microsoft.com/office/powerpoint/2010/main" val="2374655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84651-6B14-CA45-B77C-16AFFC01811F}"/>
              </a:ext>
            </a:extLst>
          </p:cNvPr>
          <p:cNvSpPr>
            <a:spLocks noGrp="1"/>
          </p:cNvSpPr>
          <p:nvPr>
            <p:ph type="title" idx="4294967295"/>
          </p:nvPr>
        </p:nvSpPr>
        <p:spPr>
          <a:xfrm>
            <a:off x="667309" y="408026"/>
            <a:ext cx="6862763" cy="1143000"/>
          </a:xfrm>
        </p:spPr>
        <p:txBody>
          <a:bodyPr/>
          <a:lstStyle/>
          <a:p>
            <a:r>
              <a:rPr lang="ru-RU" sz="4400" dirty="0"/>
              <a:t>Модель двух локусов</a:t>
            </a:r>
            <a:br>
              <a:rPr lang="ru-RU" sz="4400" dirty="0"/>
            </a:br>
            <a:r>
              <a:rPr lang="ru-RU" sz="2800" dirty="0"/>
              <a:t>без биологического взаимодействия</a:t>
            </a:r>
            <a:endParaRPr lang="en-FR" sz="4400" dirty="0"/>
          </a:p>
        </p:txBody>
      </p:sp>
      <p:cxnSp>
        <p:nvCxnSpPr>
          <p:cNvPr id="5" name="Straight Arrow Connector 4">
            <a:extLst>
              <a:ext uri="{FF2B5EF4-FFF2-40B4-BE49-F238E27FC236}">
                <a16:creationId xmlns:a16="http://schemas.microsoft.com/office/drawing/2014/main" id="{23BBE630-B2EE-0D4D-B282-26DAB094F2ED}"/>
              </a:ext>
            </a:extLst>
          </p:cNvPr>
          <p:cNvCxnSpPr>
            <a:cxnSpLocks/>
          </p:cNvCxnSpPr>
          <p:nvPr/>
        </p:nvCxnSpPr>
        <p:spPr>
          <a:xfrm flipV="1">
            <a:off x="1812893" y="2508248"/>
            <a:ext cx="0" cy="3596243"/>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3DD31A08-5398-8045-8AFA-5F79E2549C6F}"/>
              </a:ext>
            </a:extLst>
          </p:cNvPr>
          <p:cNvCxnSpPr>
            <a:cxnSpLocks/>
          </p:cNvCxnSpPr>
          <p:nvPr/>
        </p:nvCxnSpPr>
        <p:spPr>
          <a:xfrm>
            <a:off x="1812893" y="6104491"/>
            <a:ext cx="2733304" cy="0"/>
          </a:xfrm>
          <a:prstGeom prst="straightConnector1">
            <a:avLst/>
          </a:prstGeom>
          <a:ln w="12700">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8A7FD15-38BD-E04E-843D-034E6C5DE753}"/>
              </a:ext>
            </a:extLst>
          </p:cNvPr>
          <p:cNvCxnSpPr>
            <a:cxnSpLocks/>
          </p:cNvCxnSpPr>
          <p:nvPr/>
        </p:nvCxnSpPr>
        <p:spPr>
          <a:xfrm flipV="1">
            <a:off x="2825305" y="3553422"/>
            <a:ext cx="1161252" cy="504949"/>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C238BC5-595B-744D-91C1-982E3A5F2996}"/>
              </a:ext>
            </a:extLst>
          </p:cNvPr>
          <p:cNvCxnSpPr>
            <a:cxnSpLocks/>
          </p:cNvCxnSpPr>
          <p:nvPr/>
        </p:nvCxnSpPr>
        <p:spPr>
          <a:xfrm flipV="1">
            <a:off x="1812892" y="4059830"/>
            <a:ext cx="1006514" cy="1450556"/>
          </a:xfrm>
          <a:prstGeom prst="line">
            <a:avLst/>
          </a:prstGeom>
          <a:ln w="38100">
            <a:solidFill>
              <a:srgbClr val="0070C0"/>
            </a:solidFill>
          </a:ln>
        </p:spPr>
        <p:style>
          <a:lnRef idx="2">
            <a:schemeClr val="accent1"/>
          </a:lnRef>
          <a:fillRef idx="0">
            <a:schemeClr val="accent1"/>
          </a:fillRef>
          <a:effectRef idx="1">
            <a:schemeClr val="accent1"/>
          </a:effectRef>
          <a:fontRef idx="minor">
            <a:schemeClr val="tx1"/>
          </a:fontRef>
        </p:style>
      </p:cxnSp>
      <p:sp>
        <p:nvSpPr>
          <p:cNvPr id="35" name="TextBox 34">
            <a:extLst>
              <a:ext uri="{FF2B5EF4-FFF2-40B4-BE49-F238E27FC236}">
                <a16:creationId xmlns:a16="http://schemas.microsoft.com/office/drawing/2014/main" id="{25FE7443-4DAF-3C4E-94ED-D3302AB0CA93}"/>
              </a:ext>
            </a:extLst>
          </p:cNvPr>
          <p:cNvSpPr txBox="1"/>
          <p:nvPr/>
        </p:nvSpPr>
        <p:spPr>
          <a:xfrm>
            <a:off x="2030306" y="1983083"/>
            <a:ext cx="3296095" cy="923330"/>
          </a:xfrm>
          <a:prstGeom prst="rect">
            <a:avLst/>
          </a:prstGeom>
          <a:noFill/>
        </p:spPr>
        <p:txBody>
          <a:bodyPr wrap="none" rtlCol="0">
            <a:spAutoFit/>
          </a:bodyPr>
          <a:lstStyle/>
          <a:p>
            <a:r>
              <a:rPr lang="ru-RU" dirty="0"/>
              <a:t>Среднее число потомства</a:t>
            </a:r>
            <a:endParaRPr lang="en-US" dirty="0"/>
          </a:p>
          <a:p>
            <a:r>
              <a:rPr lang="en-US" dirty="0"/>
              <a:t> </a:t>
            </a:r>
            <a:br>
              <a:rPr lang="en-US" dirty="0"/>
            </a:br>
            <a:r>
              <a:rPr lang="en-US" dirty="0"/>
              <a:t>n = Ae</a:t>
            </a:r>
            <a:r>
              <a:rPr lang="ru-RU" dirty="0" err="1"/>
              <a:t>x</a:t>
            </a:r>
            <a:r>
              <a:rPr lang="en-US" dirty="0"/>
              <a:t>p</a:t>
            </a:r>
            <a:r>
              <a:rPr lang="ru-RU" dirty="0"/>
              <a:t>(</a:t>
            </a:r>
            <a:r>
              <a:rPr lang="en-US" dirty="0"/>
              <a:t>W)   </a:t>
            </a:r>
          </a:p>
        </p:txBody>
      </p:sp>
      <p:sp>
        <p:nvSpPr>
          <p:cNvPr id="36" name="TextBox 35">
            <a:extLst>
              <a:ext uri="{FF2B5EF4-FFF2-40B4-BE49-F238E27FC236}">
                <a16:creationId xmlns:a16="http://schemas.microsoft.com/office/drawing/2014/main" id="{768001AA-750F-8A4E-A6D0-A97BD1FA65B2}"/>
              </a:ext>
            </a:extLst>
          </p:cNvPr>
          <p:cNvSpPr txBox="1"/>
          <p:nvPr/>
        </p:nvSpPr>
        <p:spPr>
          <a:xfrm>
            <a:off x="3745322" y="6124074"/>
            <a:ext cx="489236" cy="369332"/>
          </a:xfrm>
          <a:prstGeom prst="rect">
            <a:avLst/>
          </a:prstGeom>
          <a:noFill/>
        </p:spPr>
        <p:txBody>
          <a:bodyPr wrap="none" rtlCol="0">
            <a:spAutoFit/>
          </a:bodyPr>
          <a:lstStyle/>
          <a:p>
            <a:r>
              <a:rPr lang="en-FR" dirty="0"/>
              <a:t>AB</a:t>
            </a:r>
          </a:p>
        </p:txBody>
      </p:sp>
      <p:sp>
        <p:nvSpPr>
          <p:cNvPr id="37" name="TextBox 36">
            <a:extLst>
              <a:ext uri="{FF2B5EF4-FFF2-40B4-BE49-F238E27FC236}">
                <a16:creationId xmlns:a16="http://schemas.microsoft.com/office/drawing/2014/main" id="{9C9BAA2B-C731-1E47-BED6-58CC4EE0ECDC}"/>
              </a:ext>
            </a:extLst>
          </p:cNvPr>
          <p:cNvSpPr txBox="1"/>
          <p:nvPr/>
        </p:nvSpPr>
        <p:spPr>
          <a:xfrm>
            <a:off x="2581689" y="6126992"/>
            <a:ext cx="1111464" cy="369332"/>
          </a:xfrm>
          <a:prstGeom prst="rect">
            <a:avLst/>
          </a:prstGeom>
          <a:noFill/>
        </p:spPr>
        <p:txBody>
          <a:bodyPr wrap="square" rtlCol="0">
            <a:spAutoFit/>
          </a:bodyPr>
          <a:lstStyle/>
          <a:p>
            <a:r>
              <a:rPr lang="en-FR" dirty="0"/>
              <a:t>Ab</a:t>
            </a:r>
          </a:p>
        </p:txBody>
      </p:sp>
      <p:sp>
        <p:nvSpPr>
          <p:cNvPr id="38" name="TextBox 37">
            <a:extLst>
              <a:ext uri="{FF2B5EF4-FFF2-40B4-BE49-F238E27FC236}">
                <a16:creationId xmlns:a16="http://schemas.microsoft.com/office/drawing/2014/main" id="{A6626BB0-D34B-424C-B1D0-C49BE600C1F9}"/>
              </a:ext>
            </a:extLst>
          </p:cNvPr>
          <p:cNvSpPr txBox="1"/>
          <p:nvPr/>
        </p:nvSpPr>
        <p:spPr>
          <a:xfrm>
            <a:off x="1549216" y="6115900"/>
            <a:ext cx="1111464" cy="369332"/>
          </a:xfrm>
          <a:prstGeom prst="rect">
            <a:avLst/>
          </a:prstGeom>
          <a:noFill/>
        </p:spPr>
        <p:txBody>
          <a:bodyPr wrap="square" rtlCol="0">
            <a:spAutoFit/>
          </a:bodyPr>
          <a:lstStyle/>
          <a:p>
            <a:r>
              <a:rPr lang="en-FR" dirty="0"/>
              <a:t>ab</a:t>
            </a:r>
          </a:p>
        </p:txBody>
      </p:sp>
      <p:cxnSp>
        <p:nvCxnSpPr>
          <p:cNvPr id="40" name="Straight Connector 39">
            <a:extLst>
              <a:ext uri="{FF2B5EF4-FFF2-40B4-BE49-F238E27FC236}">
                <a16:creationId xmlns:a16="http://schemas.microsoft.com/office/drawing/2014/main" id="{50B82480-7836-7E4F-9E4D-F34D198A7658}"/>
              </a:ext>
            </a:extLst>
          </p:cNvPr>
          <p:cNvCxnSpPr/>
          <p:nvPr/>
        </p:nvCxnSpPr>
        <p:spPr>
          <a:xfrm>
            <a:off x="5676007" y="2508248"/>
            <a:ext cx="2586789" cy="0"/>
          </a:xfrm>
          <a:prstGeom prst="line">
            <a:avLst/>
          </a:prstGeom>
        </p:spPr>
        <p:style>
          <a:lnRef idx="2">
            <a:schemeClr val="accent1"/>
          </a:lnRef>
          <a:fillRef idx="0">
            <a:schemeClr val="accent1"/>
          </a:fillRef>
          <a:effectRef idx="1">
            <a:schemeClr val="accent1"/>
          </a:effectRef>
          <a:fontRef idx="minor">
            <a:schemeClr val="tx1"/>
          </a:fontRef>
        </p:style>
      </p:cxnSp>
      <p:sp>
        <p:nvSpPr>
          <p:cNvPr id="41" name="Oval 40">
            <a:extLst>
              <a:ext uri="{FF2B5EF4-FFF2-40B4-BE49-F238E27FC236}">
                <a16:creationId xmlns:a16="http://schemas.microsoft.com/office/drawing/2014/main" id="{D63ADF01-7BB0-CC41-811B-C20752F9CF00}"/>
              </a:ext>
            </a:extLst>
          </p:cNvPr>
          <p:cNvSpPr/>
          <p:nvPr/>
        </p:nvSpPr>
        <p:spPr>
          <a:xfrm>
            <a:off x="6184946" y="2434506"/>
            <a:ext cx="147484" cy="14748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42" name="Oval 41">
            <a:extLst>
              <a:ext uri="{FF2B5EF4-FFF2-40B4-BE49-F238E27FC236}">
                <a16:creationId xmlns:a16="http://schemas.microsoft.com/office/drawing/2014/main" id="{AFD9F607-7E75-CD44-944B-D69AA72D75E8}"/>
              </a:ext>
            </a:extLst>
          </p:cNvPr>
          <p:cNvSpPr/>
          <p:nvPr/>
        </p:nvSpPr>
        <p:spPr>
          <a:xfrm>
            <a:off x="7456330" y="2434506"/>
            <a:ext cx="147484" cy="14748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43" name="TextBox 42">
            <a:extLst>
              <a:ext uri="{FF2B5EF4-FFF2-40B4-BE49-F238E27FC236}">
                <a16:creationId xmlns:a16="http://schemas.microsoft.com/office/drawing/2014/main" id="{7F08D3EC-B048-D341-8463-B8B046F32716}"/>
              </a:ext>
            </a:extLst>
          </p:cNvPr>
          <p:cNvSpPr txBox="1"/>
          <p:nvPr/>
        </p:nvSpPr>
        <p:spPr>
          <a:xfrm>
            <a:off x="6079878" y="2098728"/>
            <a:ext cx="420308" cy="369332"/>
          </a:xfrm>
          <a:prstGeom prst="rect">
            <a:avLst/>
          </a:prstGeom>
          <a:noFill/>
        </p:spPr>
        <p:txBody>
          <a:bodyPr wrap="none" rtlCol="0">
            <a:spAutoFit/>
          </a:bodyPr>
          <a:lstStyle/>
          <a:p>
            <a:r>
              <a:rPr lang="en-FR" dirty="0"/>
              <a:t>A </a:t>
            </a:r>
          </a:p>
        </p:txBody>
      </p:sp>
      <p:sp>
        <p:nvSpPr>
          <p:cNvPr id="44" name="TextBox 43">
            <a:extLst>
              <a:ext uri="{FF2B5EF4-FFF2-40B4-BE49-F238E27FC236}">
                <a16:creationId xmlns:a16="http://schemas.microsoft.com/office/drawing/2014/main" id="{219669F2-A129-CF42-96B6-77551C28EDC0}"/>
              </a:ext>
            </a:extLst>
          </p:cNvPr>
          <p:cNvSpPr txBox="1"/>
          <p:nvPr/>
        </p:nvSpPr>
        <p:spPr>
          <a:xfrm>
            <a:off x="7382334" y="2098728"/>
            <a:ext cx="381836" cy="369332"/>
          </a:xfrm>
          <a:prstGeom prst="rect">
            <a:avLst/>
          </a:prstGeom>
          <a:noFill/>
        </p:spPr>
        <p:txBody>
          <a:bodyPr wrap="none" rtlCol="0">
            <a:spAutoFit/>
          </a:bodyPr>
          <a:lstStyle/>
          <a:p>
            <a:r>
              <a:rPr lang="en-FR" dirty="0"/>
              <a:t>B </a:t>
            </a:r>
          </a:p>
        </p:txBody>
      </p:sp>
      <p:cxnSp>
        <p:nvCxnSpPr>
          <p:cNvPr id="49" name="Straight Connector 48">
            <a:extLst>
              <a:ext uri="{FF2B5EF4-FFF2-40B4-BE49-F238E27FC236}">
                <a16:creationId xmlns:a16="http://schemas.microsoft.com/office/drawing/2014/main" id="{28DEBFDB-F5B0-C641-B891-CAA12F0841F3}"/>
              </a:ext>
            </a:extLst>
          </p:cNvPr>
          <p:cNvCxnSpPr/>
          <p:nvPr/>
        </p:nvCxnSpPr>
        <p:spPr>
          <a:xfrm>
            <a:off x="5676007" y="3012715"/>
            <a:ext cx="2586789" cy="0"/>
          </a:xfrm>
          <a:prstGeom prst="line">
            <a:avLst/>
          </a:prstGeom>
        </p:spPr>
        <p:style>
          <a:lnRef idx="2">
            <a:schemeClr val="accent1"/>
          </a:lnRef>
          <a:fillRef idx="0">
            <a:schemeClr val="accent1"/>
          </a:fillRef>
          <a:effectRef idx="1">
            <a:schemeClr val="accent1"/>
          </a:effectRef>
          <a:fontRef idx="minor">
            <a:schemeClr val="tx1"/>
          </a:fontRef>
        </p:style>
      </p:cxnSp>
      <p:sp>
        <p:nvSpPr>
          <p:cNvPr id="50" name="Oval 49">
            <a:extLst>
              <a:ext uri="{FF2B5EF4-FFF2-40B4-BE49-F238E27FC236}">
                <a16:creationId xmlns:a16="http://schemas.microsoft.com/office/drawing/2014/main" id="{60536C93-28E6-684F-86EF-10924C0A5E85}"/>
              </a:ext>
            </a:extLst>
          </p:cNvPr>
          <p:cNvSpPr/>
          <p:nvPr/>
        </p:nvSpPr>
        <p:spPr>
          <a:xfrm>
            <a:off x="6184946" y="2938973"/>
            <a:ext cx="147484" cy="14748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51" name="Oval 50">
            <a:extLst>
              <a:ext uri="{FF2B5EF4-FFF2-40B4-BE49-F238E27FC236}">
                <a16:creationId xmlns:a16="http://schemas.microsoft.com/office/drawing/2014/main" id="{564A5686-3BBF-5A41-AA51-6A247D7BE83E}"/>
              </a:ext>
            </a:extLst>
          </p:cNvPr>
          <p:cNvSpPr/>
          <p:nvPr/>
        </p:nvSpPr>
        <p:spPr>
          <a:xfrm>
            <a:off x="7456330" y="2938973"/>
            <a:ext cx="147484" cy="147484"/>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grpSp>
        <p:nvGrpSpPr>
          <p:cNvPr id="59" name="Group 58">
            <a:extLst>
              <a:ext uri="{FF2B5EF4-FFF2-40B4-BE49-F238E27FC236}">
                <a16:creationId xmlns:a16="http://schemas.microsoft.com/office/drawing/2014/main" id="{D3F0321E-B28B-A34B-83A3-CE403E7AD0CE}"/>
              </a:ext>
            </a:extLst>
          </p:cNvPr>
          <p:cNvGrpSpPr/>
          <p:nvPr/>
        </p:nvGrpSpPr>
        <p:grpSpPr>
          <a:xfrm>
            <a:off x="5676007" y="3900188"/>
            <a:ext cx="2586789" cy="161334"/>
            <a:chOff x="4700647" y="2941578"/>
            <a:chExt cx="2586789" cy="161334"/>
          </a:xfrm>
        </p:grpSpPr>
        <p:cxnSp>
          <p:nvCxnSpPr>
            <p:cNvPr id="54" name="Straight Connector 53">
              <a:extLst>
                <a:ext uri="{FF2B5EF4-FFF2-40B4-BE49-F238E27FC236}">
                  <a16:creationId xmlns:a16="http://schemas.microsoft.com/office/drawing/2014/main" id="{770FBD62-9E61-354D-835A-3656535D11E8}"/>
                </a:ext>
              </a:extLst>
            </p:cNvPr>
            <p:cNvCxnSpPr/>
            <p:nvPr/>
          </p:nvCxnSpPr>
          <p:spPr>
            <a:xfrm>
              <a:off x="4700647" y="3015320"/>
              <a:ext cx="2586789" cy="0"/>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F8403DA7-DCC9-4343-A9FA-050E157CDB85}"/>
                </a:ext>
              </a:extLst>
            </p:cNvPr>
            <p:cNvSpPr/>
            <p:nvPr/>
          </p:nvSpPr>
          <p:spPr>
            <a:xfrm>
              <a:off x="6480970" y="2941578"/>
              <a:ext cx="147484" cy="147484"/>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sp>
          <p:nvSpPr>
            <p:cNvPr id="57" name="Oval 56">
              <a:extLst>
                <a:ext uri="{FF2B5EF4-FFF2-40B4-BE49-F238E27FC236}">
                  <a16:creationId xmlns:a16="http://schemas.microsoft.com/office/drawing/2014/main" id="{7D7ED610-6CDE-CE48-9113-F62189DBDBC7}"/>
                </a:ext>
              </a:extLst>
            </p:cNvPr>
            <p:cNvSpPr/>
            <p:nvPr/>
          </p:nvSpPr>
          <p:spPr>
            <a:xfrm>
              <a:off x="5220200" y="2955428"/>
              <a:ext cx="147484" cy="147484"/>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grpSp>
      <p:sp>
        <p:nvSpPr>
          <p:cNvPr id="60" name="TextBox 59">
            <a:extLst>
              <a:ext uri="{FF2B5EF4-FFF2-40B4-BE49-F238E27FC236}">
                <a16:creationId xmlns:a16="http://schemas.microsoft.com/office/drawing/2014/main" id="{6D205E3C-BC9F-2E4A-9468-BD9F0306634E}"/>
              </a:ext>
            </a:extLst>
          </p:cNvPr>
          <p:cNvSpPr txBox="1"/>
          <p:nvPr/>
        </p:nvSpPr>
        <p:spPr>
          <a:xfrm>
            <a:off x="6087498" y="2588037"/>
            <a:ext cx="420308" cy="369332"/>
          </a:xfrm>
          <a:prstGeom prst="rect">
            <a:avLst/>
          </a:prstGeom>
          <a:noFill/>
        </p:spPr>
        <p:txBody>
          <a:bodyPr wrap="none" rtlCol="0">
            <a:spAutoFit/>
          </a:bodyPr>
          <a:lstStyle/>
          <a:p>
            <a:r>
              <a:rPr lang="en-FR" dirty="0"/>
              <a:t>A </a:t>
            </a:r>
          </a:p>
        </p:txBody>
      </p:sp>
      <p:sp>
        <p:nvSpPr>
          <p:cNvPr id="61" name="TextBox 60">
            <a:extLst>
              <a:ext uri="{FF2B5EF4-FFF2-40B4-BE49-F238E27FC236}">
                <a16:creationId xmlns:a16="http://schemas.microsoft.com/office/drawing/2014/main" id="{C0360323-3539-1546-AE6C-4CA8CD4C8A7A}"/>
              </a:ext>
            </a:extLst>
          </p:cNvPr>
          <p:cNvSpPr txBox="1"/>
          <p:nvPr/>
        </p:nvSpPr>
        <p:spPr>
          <a:xfrm>
            <a:off x="7362745" y="2595020"/>
            <a:ext cx="405880" cy="369332"/>
          </a:xfrm>
          <a:prstGeom prst="rect">
            <a:avLst/>
          </a:prstGeom>
          <a:noFill/>
        </p:spPr>
        <p:txBody>
          <a:bodyPr wrap="none" rtlCol="0">
            <a:spAutoFit/>
          </a:bodyPr>
          <a:lstStyle/>
          <a:p>
            <a:r>
              <a:rPr lang="en-FR" dirty="0"/>
              <a:t>b </a:t>
            </a:r>
          </a:p>
        </p:txBody>
      </p:sp>
      <p:sp>
        <p:nvSpPr>
          <p:cNvPr id="62" name="TextBox 61">
            <a:extLst>
              <a:ext uri="{FF2B5EF4-FFF2-40B4-BE49-F238E27FC236}">
                <a16:creationId xmlns:a16="http://schemas.microsoft.com/office/drawing/2014/main" id="{8461BDE2-12CD-6042-9C64-40070E7ED6FE}"/>
              </a:ext>
            </a:extLst>
          </p:cNvPr>
          <p:cNvSpPr txBox="1"/>
          <p:nvPr/>
        </p:nvSpPr>
        <p:spPr>
          <a:xfrm>
            <a:off x="6093848" y="3557676"/>
            <a:ext cx="420308" cy="369332"/>
          </a:xfrm>
          <a:prstGeom prst="rect">
            <a:avLst/>
          </a:prstGeom>
          <a:noFill/>
        </p:spPr>
        <p:txBody>
          <a:bodyPr wrap="none" rtlCol="0">
            <a:spAutoFit/>
          </a:bodyPr>
          <a:lstStyle/>
          <a:p>
            <a:r>
              <a:rPr lang="en-FR" dirty="0"/>
              <a:t>a </a:t>
            </a:r>
          </a:p>
        </p:txBody>
      </p:sp>
      <p:sp>
        <p:nvSpPr>
          <p:cNvPr id="63" name="TextBox 62">
            <a:extLst>
              <a:ext uri="{FF2B5EF4-FFF2-40B4-BE49-F238E27FC236}">
                <a16:creationId xmlns:a16="http://schemas.microsoft.com/office/drawing/2014/main" id="{9DF37600-60B2-FD4A-9AE0-DD0A64C1EFB4}"/>
              </a:ext>
            </a:extLst>
          </p:cNvPr>
          <p:cNvSpPr txBox="1"/>
          <p:nvPr/>
        </p:nvSpPr>
        <p:spPr>
          <a:xfrm>
            <a:off x="7369095" y="3564659"/>
            <a:ext cx="405880" cy="369332"/>
          </a:xfrm>
          <a:prstGeom prst="rect">
            <a:avLst/>
          </a:prstGeom>
          <a:noFill/>
        </p:spPr>
        <p:txBody>
          <a:bodyPr wrap="none" rtlCol="0">
            <a:spAutoFit/>
          </a:bodyPr>
          <a:lstStyle/>
          <a:p>
            <a:r>
              <a:rPr lang="en-FR" dirty="0"/>
              <a:t>b </a:t>
            </a:r>
          </a:p>
        </p:txBody>
      </p:sp>
      <p:sp>
        <p:nvSpPr>
          <p:cNvPr id="64" name="TextBox 63">
            <a:extLst>
              <a:ext uri="{FF2B5EF4-FFF2-40B4-BE49-F238E27FC236}">
                <a16:creationId xmlns:a16="http://schemas.microsoft.com/office/drawing/2014/main" id="{807CDB93-FF8D-4F4C-A417-685752FDF6D2}"/>
              </a:ext>
            </a:extLst>
          </p:cNvPr>
          <p:cNvSpPr txBox="1"/>
          <p:nvPr/>
        </p:nvSpPr>
        <p:spPr>
          <a:xfrm>
            <a:off x="5147841" y="4418358"/>
            <a:ext cx="3826689" cy="923330"/>
          </a:xfrm>
          <a:prstGeom prst="rect">
            <a:avLst/>
          </a:prstGeom>
          <a:noFill/>
        </p:spPr>
        <p:txBody>
          <a:bodyPr wrap="none" rtlCol="0">
            <a:spAutoFit/>
          </a:bodyPr>
          <a:lstStyle/>
          <a:p>
            <a:r>
              <a:rPr lang="en-FR" dirty="0"/>
              <a:t>W = W</a:t>
            </a:r>
            <a:r>
              <a:rPr lang="en-FR" baseline="-25000" dirty="0"/>
              <a:t>0</a:t>
            </a:r>
            <a:r>
              <a:rPr lang="en-FR" dirty="0"/>
              <a:t> </a:t>
            </a:r>
            <a:r>
              <a:rPr lang="en-FR"/>
              <a:t>+ s</a:t>
            </a:r>
            <a:r>
              <a:rPr lang="en-FR" baseline="-25000"/>
              <a:t>1</a:t>
            </a:r>
            <a:r>
              <a:rPr lang="ru-RU" dirty="0"/>
              <a:t>К</a:t>
            </a:r>
            <a:r>
              <a:rPr lang="en-FR" baseline="-25000"/>
              <a:t>1</a:t>
            </a:r>
            <a:r>
              <a:rPr lang="en-FR"/>
              <a:t> + s</a:t>
            </a:r>
            <a:r>
              <a:rPr lang="en-FR" baseline="-25000"/>
              <a:t>2</a:t>
            </a:r>
            <a:r>
              <a:rPr lang="ru-RU" dirty="0"/>
              <a:t>К</a:t>
            </a:r>
            <a:r>
              <a:rPr lang="en-FR" baseline="-25000"/>
              <a:t>2</a:t>
            </a:r>
            <a:endParaRPr lang="en-FR" baseline="-25000" dirty="0"/>
          </a:p>
          <a:p>
            <a:endParaRPr lang="en-FR" dirty="0"/>
          </a:p>
          <a:p>
            <a:r>
              <a:rPr lang="ru-RU" dirty="0"/>
              <a:t>К</a:t>
            </a:r>
            <a:r>
              <a:rPr lang="en-FR" baseline="-25000"/>
              <a:t>1</a:t>
            </a:r>
            <a:r>
              <a:rPr lang="ru-RU" baseline="-25000" dirty="0"/>
              <a:t>,2 </a:t>
            </a:r>
            <a:r>
              <a:rPr lang="en-FR"/>
              <a:t>=</a:t>
            </a:r>
            <a:r>
              <a:rPr lang="ru-RU" dirty="0"/>
              <a:t> </a:t>
            </a:r>
            <a:r>
              <a:rPr lang="en-FR"/>
              <a:t>0 </a:t>
            </a:r>
            <a:r>
              <a:rPr lang="ru-RU" dirty="0"/>
              <a:t>или</a:t>
            </a:r>
            <a:r>
              <a:rPr lang="en-FR"/>
              <a:t> </a:t>
            </a:r>
            <a:r>
              <a:rPr lang="ru-RU" dirty="0"/>
              <a:t>1 показывает аллель</a:t>
            </a:r>
            <a:endParaRPr lang="en-FR" dirty="0"/>
          </a:p>
        </p:txBody>
      </p:sp>
      <p:sp>
        <p:nvSpPr>
          <p:cNvPr id="73" name="Rectangle 72">
            <a:extLst>
              <a:ext uri="{FF2B5EF4-FFF2-40B4-BE49-F238E27FC236}">
                <a16:creationId xmlns:a16="http://schemas.microsoft.com/office/drawing/2014/main" id="{01FC67D2-6B66-A942-B0ED-E510EFA28045}"/>
              </a:ext>
            </a:extLst>
          </p:cNvPr>
          <p:cNvSpPr/>
          <p:nvPr/>
        </p:nvSpPr>
        <p:spPr>
          <a:xfrm>
            <a:off x="1316458" y="5305953"/>
            <a:ext cx="619080" cy="369332"/>
          </a:xfrm>
          <a:prstGeom prst="rect">
            <a:avLst/>
          </a:prstGeom>
        </p:spPr>
        <p:txBody>
          <a:bodyPr wrap="none">
            <a:spAutoFit/>
          </a:bodyPr>
          <a:lstStyle/>
          <a:p>
            <a:r>
              <a:rPr lang="en-FR" dirty="0"/>
              <a:t>W</a:t>
            </a:r>
            <a:r>
              <a:rPr lang="en-FR" baseline="-25000" dirty="0"/>
              <a:t>0</a:t>
            </a:r>
            <a:r>
              <a:rPr lang="en-FR" dirty="0"/>
              <a:t>  </a:t>
            </a:r>
          </a:p>
        </p:txBody>
      </p:sp>
      <p:sp>
        <p:nvSpPr>
          <p:cNvPr id="77" name="Rectangle 76">
            <a:extLst>
              <a:ext uri="{FF2B5EF4-FFF2-40B4-BE49-F238E27FC236}">
                <a16:creationId xmlns:a16="http://schemas.microsoft.com/office/drawing/2014/main" id="{955779E5-4B2D-814F-AA8E-B4619A351DD1}"/>
              </a:ext>
            </a:extLst>
          </p:cNvPr>
          <p:cNvSpPr/>
          <p:nvPr/>
        </p:nvSpPr>
        <p:spPr>
          <a:xfrm>
            <a:off x="946327" y="3863755"/>
            <a:ext cx="912429" cy="369332"/>
          </a:xfrm>
          <a:prstGeom prst="rect">
            <a:avLst/>
          </a:prstGeom>
        </p:spPr>
        <p:txBody>
          <a:bodyPr wrap="none">
            <a:spAutoFit/>
          </a:bodyPr>
          <a:lstStyle/>
          <a:p>
            <a:r>
              <a:rPr lang="en-FR" dirty="0"/>
              <a:t>W</a:t>
            </a:r>
            <a:r>
              <a:rPr lang="en-FR" baseline="-25000" dirty="0"/>
              <a:t>0 </a:t>
            </a:r>
            <a:r>
              <a:rPr lang="en-FR" dirty="0"/>
              <a:t>+ s</a:t>
            </a:r>
            <a:r>
              <a:rPr lang="en-FR" baseline="-25000" dirty="0"/>
              <a:t>1</a:t>
            </a:r>
            <a:endParaRPr lang="en-FR" dirty="0"/>
          </a:p>
        </p:txBody>
      </p:sp>
      <p:cxnSp>
        <p:nvCxnSpPr>
          <p:cNvPr id="78" name="Straight Connector 77">
            <a:extLst>
              <a:ext uri="{FF2B5EF4-FFF2-40B4-BE49-F238E27FC236}">
                <a16:creationId xmlns:a16="http://schemas.microsoft.com/office/drawing/2014/main" id="{604F6ABB-CDCF-6942-A3F5-27EDCAA838AB}"/>
              </a:ext>
            </a:extLst>
          </p:cNvPr>
          <p:cNvCxnSpPr>
            <a:cxnSpLocks/>
          </p:cNvCxnSpPr>
          <p:nvPr/>
        </p:nvCxnSpPr>
        <p:spPr>
          <a:xfrm>
            <a:off x="1802195" y="4059830"/>
            <a:ext cx="1017211" cy="0"/>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FCE64C1E-F81D-8847-9ED1-9DECAA1E1FD3}"/>
              </a:ext>
            </a:extLst>
          </p:cNvPr>
          <p:cNvCxnSpPr>
            <a:cxnSpLocks/>
          </p:cNvCxnSpPr>
          <p:nvPr/>
        </p:nvCxnSpPr>
        <p:spPr>
          <a:xfrm>
            <a:off x="1806266" y="3553421"/>
            <a:ext cx="2180291" cy="0"/>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sp>
        <p:nvSpPr>
          <p:cNvPr id="86" name="Rectangle 85">
            <a:extLst>
              <a:ext uri="{FF2B5EF4-FFF2-40B4-BE49-F238E27FC236}">
                <a16:creationId xmlns:a16="http://schemas.microsoft.com/office/drawing/2014/main" id="{EE39A7C8-198C-0341-8CB3-08C85AF5E64A}"/>
              </a:ext>
            </a:extLst>
          </p:cNvPr>
          <p:cNvSpPr/>
          <p:nvPr/>
        </p:nvSpPr>
        <p:spPr>
          <a:xfrm>
            <a:off x="515465" y="3328989"/>
            <a:ext cx="1354858" cy="369332"/>
          </a:xfrm>
          <a:prstGeom prst="rect">
            <a:avLst/>
          </a:prstGeom>
        </p:spPr>
        <p:txBody>
          <a:bodyPr wrap="none">
            <a:spAutoFit/>
          </a:bodyPr>
          <a:lstStyle/>
          <a:p>
            <a:r>
              <a:rPr lang="en-FR" dirty="0"/>
              <a:t>W</a:t>
            </a:r>
            <a:r>
              <a:rPr lang="en-FR" baseline="-25000" dirty="0"/>
              <a:t>0</a:t>
            </a:r>
            <a:r>
              <a:rPr lang="ru-RU" baseline="-25000" dirty="0"/>
              <a:t> </a:t>
            </a:r>
            <a:r>
              <a:rPr lang="en-FR" dirty="0"/>
              <a:t>+</a:t>
            </a:r>
            <a:r>
              <a:rPr lang="ru-RU" dirty="0"/>
              <a:t> </a:t>
            </a:r>
            <a:r>
              <a:rPr lang="en-FR" dirty="0"/>
              <a:t>s</a:t>
            </a:r>
            <a:r>
              <a:rPr lang="en-FR" baseline="-25000" dirty="0"/>
              <a:t>1</a:t>
            </a:r>
            <a:r>
              <a:rPr lang="en-FR" dirty="0"/>
              <a:t> + s</a:t>
            </a:r>
            <a:r>
              <a:rPr lang="en-FR" baseline="-25000" dirty="0"/>
              <a:t>2</a:t>
            </a:r>
            <a:endParaRPr lang="en-FR" dirty="0"/>
          </a:p>
        </p:txBody>
      </p:sp>
      <p:sp>
        <p:nvSpPr>
          <p:cNvPr id="45" name="TextBox 44">
            <a:extLst>
              <a:ext uri="{FF2B5EF4-FFF2-40B4-BE49-F238E27FC236}">
                <a16:creationId xmlns:a16="http://schemas.microsoft.com/office/drawing/2014/main" id="{49F41063-9806-214D-A186-C7A256DCFEA6}"/>
              </a:ext>
            </a:extLst>
          </p:cNvPr>
          <p:cNvSpPr txBox="1"/>
          <p:nvPr/>
        </p:nvSpPr>
        <p:spPr>
          <a:xfrm>
            <a:off x="3009026" y="6125533"/>
            <a:ext cx="1111464" cy="369332"/>
          </a:xfrm>
          <a:prstGeom prst="rect">
            <a:avLst/>
          </a:prstGeom>
          <a:noFill/>
        </p:spPr>
        <p:txBody>
          <a:bodyPr wrap="square" rtlCol="0">
            <a:spAutoFit/>
          </a:bodyPr>
          <a:lstStyle/>
          <a:p>
            <a:r>
              <a:rPr lang="en-US" dirty="0" err="1"/>
              <a:t>aB</a:t>
            </a:r>
            <a:endParaRPr lang="en-FR" dirty="0"/>
          </a:p>
        </p:txBody>
      </p:sp>
      <p:cxnSp>
        <p:nvCxnSpPr>
          <p:cNvPr id="53" name="Straight Connector 52">
            <a:extLst>
              <a:ext uri="{FF2B5EF4-FFF2-40B4-BE49-F238E27FC236}">
                <a16:creationId xmlns:a16="http://schemas.microsoft.com/office/drawing/2014/main" id="{8C5F1DBD-959E-9D4C-A558-2112AFC052C5}"/>
              </a:ext>
            </a:extLst>
          </p:cNvPr>
          <p:cNvCxnSpPr>
            <a:cxnSpLocks/>
          </p:cNvCxnSpPr>
          <p:nvPr/>
        </p:nvCxnSpPr>
        <p:spPr>
          <a:xfrm flipV="1">
            <a:off x="2819406" y="4048421"/>
            <a:ext cx="6627" cy="2056071"/>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FB0265DA-679E-8642-ACF2-AAF751AABECE}"/>
              </a:ext>
            </a:extLst>
          </p:cNvPr>
          <p:cNvCxnSpPr>
            <a:cxnSpLocks/>
          </p:cNvCxnSpPr>
          <p:nvPr/>
        </p:nvCxnSpPr>
        <p:spPr>
          <a:xfrm flipV="1">
            <a:off x="3983243" y="3555980"/>
            <a:ext cx="0" cy="2519782"/>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ADAF0E9E-C6F3-DB40-AB8D-E8E8D96F8A5E}"/>
              </a:ext>
            </a:extLst>
          </p:cNvPr>
          <p:cNvCxnSpPr>
            <a:cxnSpLocks/>
          </p:cNvCxnSpPr>
          <p:nvPr/>
        </p:nvCxnSpPr>
        <p:spPr>
          <a:xfrm flipV="1">
            <a:off x="3257992" y="4982351"/>
            <a:ext cx="0" cy="1105772"/>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4787CC86-16DE-AA41-98FF-547075D07F94}"/>
              </a:ext>
            </a:extLst>
          </p:cNvPr>
          <p:cNvCxnSpPr>
            <a:cxnSpLocks/>
          </p:cNvCxnSpPr>
          <p:nvPr/>
        </p:nvCxnSpPr>
        <p:spPr>
          <a:xfrm flipV="1">
            <a:off x="1796846" y="4979381"/>
            <a:ext cx="1450499" cy="540797"/>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D3CF8EA8-6690-EE4D-B39A-40F0E0351E39}"/>
              </a:ext>
            </a:extLst>
          </p:cNvPr>
          <p:cNvCxnSpPr>
            <a:cxnSpLocks/>
          </p:cNvCxnSpPr>
          <p:nvPr/>
        </p:nvCxnSpPr>
        <p:spPr>
          <a:xfrm flipV="1">
            <a:off x="3250659" y="3562812"/>
            <a:ext cx="731470" cy="1426519"/>
          </a:xfrm>
          <a:prstGeom prst="line">
            <a:avLst/>
          </a:prstGeom>
          <a:ln w="38100">
            <a:solidFill>
              <a:srgbClr val="0070C0"/>
            </a:solidFill>
          </a:ln>
        </p:spPr>
        <p:style>
          <a:lnRef idx="2">
            <a:schemeClr val="accent1"/>
          </a:lnRef>
          <a:fillRef idx="0">
            <a:schemeClr val="accent1"/>
          </a:fillRef>
          <a:effectRef idx="1">
            <a:schemeClr val="accent1"/>
          </a:effectRef>
          <a:fontRef idx="minor">
            <a:schemeClr val="tx1"/>
          </a:fontRef>
        </p:style>
      </p:cxnSp>
      <p:sp>
        <p:nvSpPr>
          <p:cNvPr id="74" name="Rectangle 73">
            <a:extLst>
              <a:ext uri="{FF2B5EF4-FFF2-40B4-BE49-F238E27FC236}">
                <a16:creationId xmlns:a16="http://schemas.microsoft.com/office/drawing/2014/main" id="{82319267-E8BA-7D4A-A7CC-E7E0FD1427D2}"/>
              </a:ext>
            </a:extLst>
          </p:cNvPr>
          <p:cNvSpPr/>
          <p:nvPr/>
        </p:nvSpPr>
        <p:spPr>
          <a:xfrm>
            <a:off x="933565" y="4774761"/>
            <a:ext cx="912429" cy="369332"/>
          </a:xfrm>
          <a:prstGeom prst="rect">
            <a:avLst/>
          </a:prstGeom>
        </p:spPr>
        <p:txBody>
          <a:bodyPr wrap="none">
            <a:spAutoFit/>
          </a:bodyPr>
          <a:lstStyle/>
          <a:p>
            <a:r>
              <a:rPr lang="en-FR" dirty="0"/>
              <a:t>W</a:t>
            </a:r>
            <a:r>
              <a:rPr lang="en-FR" baseline="-25000" dirty="0"/>
              <a:t>0 </a:t>
            </a:r>
            <a:r>
              <a:rPr lang="en-FR" dirty="0"/>
              <a:t>+ s</a:t>
            </a:r>
            <a:r>
              <a:rPr lang="en-FR" baseline="-25000" dirty="0"/>
              <a:t>2</a:t>
            </a:r>
            <a:endParaRPr lang="en-FR" dirty="0"/>
          </a:p>
        </p:txBody>
      </p:sp>
      <p:cxnSp>
        <p:nvCxnSpPr>
          <p:cNvPr id="76" name="Straight Connector 75">
            <a:extLst>
              <a:ext uri="{FF2B5EF4-FFF2-40B4-BE49-F238E27FC236}">
                <a16:creationId xmlns:a16="http://schemas.microsoft.com/office/drawing/2014/main" id="{0335CC04-EDAA-4041-98AC-AD37E06C751D}"/>
              </a:ext>
            </a:extLst>
          </p:cNvPr>
          <p:cNvCxnSpPr>
            <a:cxnSpLocks/>
          </p:cNvCxnSpPr>
          <p:nvPr/>
        </p:nvCxnSpPr>
        <p:spPr>
          <a:xfrm>
            <a:off x="1806265" y="4985721"/>
            <a:ext cx="1437767" cy="0"/>
          </a:xfrm>
          <a:prstGeom prst="line">
            <a:avLst/>
          </a:prstGeom>
          <a:ln w="12700">
            <a:prstDash val="sysDash"/>
          </a:ln>
        </p:spPr>
        <p:style>
          <a:lnRef idx="2">
            <a:schemeClr val="accent1"/>
          </a:lnRef>
          <a:fillRef idx="0">
            <a:schemeClr val="accent1"/>
          </a:fillRef>
          <a:effectRef idx="1">
            <a:schemeClr val="accent1"/>
          </a:effectRef>
          <a:fontRef idx="minor">
            <a:schemeClr val="tx1"/>
          </a:fontRef>
        </p:style>
      </p:cxnSp>
      <p:grpSp>
        <p:nvGrpSpPr>
          <p:cNvPr id="29" name="Group 28">
            <a:extLst>
              <a:ext uri="{FF2B5EF4-FFF2-40B4-BE49-F238E27FC236}">
                <a16:creationId xmlns:a16="http://schemas.microsoft.com/office/drawing/2014/main" id="{F6FB9DDC-E67E-F746-B2C6-4696ED5BA3BC}"/>
              </a:ext>
            </a:extLst>
          </p:cNvPr>
          <p:cNvGrpSpPr/>
          <p:nvPr/>
        </p:nvGrpSpPr>
        <p:grpSpPr>
          <a:xfrm>
            <a:off x="5676006" y="3389729"/>
            <a:ext cx="2586789" cy="147578"/>
            <a:chOff x="5676006" y="3389729"/>
            <a:chExt cx="2586789" cy="147578"/>
          </a:xfrm>
        </p:grpSpPr>
        <p:sp>
          <p:nvSpPr>
            <p:cNvPr id="84" name="Oval 83">
              <a:extLst>
                <a:ext uri="{FF2B5EF4-FFF2-40B4-BE49-F238E27FC236}">
                  <a16:creationId xmlns:a16="http://schemas.microsoft.com/office/drawing/2014/main" id="{11DFD299-127A-CE4C-B8E2-6FEBFD2943E7}"/>
                </a:ext>
              </a:extLst>
            </p:cNvPr>
            <p:cNvSpPr/>
            <p:nvPr/>
          </p:nvSpPr>
          <p:spPr>
            <a:xfrm>
              <a:off x="7467646" y="3389823"/>
              <a:ext cx="147484" cy="14748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cxnSp>
          <p:nvCxnSpPr>
            <p:cNvPr id="80" name="Straight Connector 79">
              <a:extLst>
                <a:ext uri="{FF2B5EF4-FFF2-40B4-BE49-F238E27FC236}">
                  <a16:creationId xmlns:a16="http://schemas.microsoft.com/office/drawing/2014/main" id="{38F1F1D0-B1F5-FE46-B62A-A65A269269A6}"/>
                </a:ext>
              </a:extLst>
            </p:cNvPr>
            <p:cNvCxnSpPr/>
            <p:nvPr/>
          </p:nvCxnSpPr>
          <p:spPr>
            <a:xfrm>
              <a:off x="5676006" y="3463471"/>
              <a:ext cx="2586789" cy="0"/>
            </a:xfrm>
            <a:prstGeom prst="line">
              <a:avLst/>
            </a:prstGeom>
          </p:spPr>
          <p:style>
            <a:lnRef idx="2">
              <a:schemeClr val="accent1"/>
            </a:lnRef>
            <a:fillRef idx="0">
              <a:schemeClr val="accent1"/>
            </a:fillRef>
            <a:effectRef idx="1">
              <a:schemeClr val="accent1"/>
            </a:effectRef>
            <a:fontRef idx="minor">
              <a:schemeClr val="tx1"/>
            </a:fontRef>
          </p:style>
        </p:cxnSp>
        <p:sp>
          <p:nvSpPr>
            <p:cNvPr id="83" name="Oval 82">
              <a:extLst>
                <a:ext uri="{FF2B5EF4-FFF2-40B4-BE49-F238E27FC236}">
                  <a16:creationId xmlns:a16="http://schemas.microsoft.com/office/drawing/2014/main" id="{79CB2F90-FD68-E04C-8C97-DC9FE7FF1365}"/>
                </a:ext>
              </a:extLst>
            </p:cNvPr>
            <p:cNvSpPr/>
            <p:nvPr/>
          </p:nvSpPr>
          <p:spPr>
            <a:xfrm>
              <a:off x="6173629" y="3389729"/>
              <a:ext cx="147484" cy="147484"/>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FR"/>
            </a:p>
          </p:txBody>
        </p:sp>
      </p:grpSp>
      <p:sp>
        <p:nvSpPr>
          <p:cNvPr id="85" name="TextBox 84">
            <a:extLst>
              <a:ext uri="{FF2B5EF4-FFF2-40B4-BE49-F238E27FC236}">
                <a16:creationId xmlns:a16="http://schemas.microsoft.com/office/drawing/2014/main" id="{EC2851BA-C3A1-0243-AC61-6CDEE570287C}"/>
              </a:ext>
            </a:extLst>
          </p:cNvPr>
          <p:cNvSpPr txBox="1"/>
          <p:nvPr/>
        </p:nvSpPr>
        <p:spPr>
          <a:xfrm>
            <a:off x="6081148" y="3048459"/>
            <a:ext cx="420308" cy="369332"/>
          </a:xfrm>
          <a:prstGeom prst="rect">
            <a:avLst/>
          </a:prstGeom>
          <a:noFill/>
        </p:spPr>
        <p:txBody>
          <a:bodyPr wrap="none" rtlCol="0">
            <a:spAutoFit/>
          </a:bodyPr>
          <a:lstStyle/>
          <a:p>
            <a:r>
              <a:rPr lang="en-FR" dirty="0"/>
              <a:t>a </a:t>
            </a:r>
          </a:p>
        </p:txBody>
      </p:sp>
      <p:sp>
        <p:nvSpPr>
          <p:cNvPr id="88" name="TextBox 87">
            <a:extLst>
              <a:ext uri="{FF2B5EF4-FFF2-40B4-BE49-F238E27FC236}">
                <a16:creationId xmlns:a16="http://schemas.microsoft.com/office/drawing/2014/main" id="{2BFE9E00-FE76-D74B-9A00-EC1E7B9D5194}"/>
              </a:ext>
            </a:extLst>
          </p:cNvPr>
          <p:cNvSpPr txBox="1"/>
          <p:nvPr/>
        </p:nvSpPr>
        <p:spPr>
          <a:xfrm>
            <a:off x="7363284" y="3057315"/>
            <a:ext cx="381836" cy="369332"/>
          </a:xfrm>
          <a:prstGeom prst="rect">
            <a:avLst/>
          </a:prstGeom>
          <a:noFill/>
        </p:spPr>
        <p:txBody>
          <a:bodyPr wrap="none" rtlCol="0">
            <a:spAutoFit/>
          </a:bodyPr>
          <a:lstStyle/>
          <a:p>
            <a:r>
              <a:rPr lang="en-FR" dirty="0"/>
              <a:t>B </a:t>
            </a:r>
          </a:p>
        </p:txBody>
      </p:sp>
    </p:spTree>
    <p:extLst>
      <p:ext uri="{BB962C8B-B14F-4D97-AF65-F5344CB8AC3E}">
        <p14:creationId xmlns:p14="http://schemas.microsoft.com/office/powerpoint/2010/main" val="2520232877"/>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dissolve">
                                      <p:cBhvr>
                                        <p:cTn id="7" dur="500"/>
                                        <p:tgtEl>
                                          <p:spTgt spid="6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par>
                                <p:cTn id="13" presetID="9"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ssolve">
                                      <p:cBhvr>
                                        <p:cTn id="15" dur="500"/>
                                        <p:tgtEl>
                                          <p:spTgt spid="7"/>
                                        </p:tgtEl>
                                      </p:cBhvr>
                                    </p:animEffect>
                                  </p:childTnLst>
                                </p:cTn>
                              </p:par>
                              <p:par>
                                <p:cTn id="16" presetID="9"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dissolve">
                                      <p:cBhvr>
                                        <p:cTn id="18" dur="500"/>
                                        <p:tgtEl>
                                          <p:spTgt spid="13"/>
                                        </p:tgtEl>
                                      </p:cBhvr>
                                    </p:animEffect>
                                  </p:childTnLst>
                                </p:cTn>
                              </p:par>
                              <p:par>
                                <p:cTn id="19" presetID="9"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dissolve">
                                      <p:cBhvr>
                                        <p:cTn id="21" dur="500"/>
                                        <p:tgtEl>
                                          <p:spTgt spid="25"/>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dissolve">
                                      <p:cBhvr>
                                        <p:cTn id="24" dur="500"/>
                                        <p:tgtEl>
                                          <p:spTgt spid="35"/>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dissolve">
                                      <p:cBhvr>
                                        <p:cTn id="27" dur="500"/>
                                        <p:tgtEl>
                                          <p:spTgt spid="36"/>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dissolve">
                                      <p:cBhvr>
                                        <p:cTn id="30" dur="500"/>
                                        <p:tgtEl>
                                          <p:spTgt spid="37"/>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dissolve">
                                      <p:cBhvr>
                                        <p:cTn id="33" dur="500"/>
                                        <p:tgtEl>
                                          <p:spTgt spid="38"/>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73"/>
                                        </p:tgtEl>
                                        <p:attrNameLst>
                                          <p:attrName>style.visibility</p:attrName>
                                        </p:attrNameLst>
                                      </p:cBhvr>
                                      <p:to>
                                        <p:strVal val="visible"/>
                                      </p:to>
                                    </p:set>
                                    <p:animEffect transition="in" filter="dissolve">
                                      <p:cBhvr>
                                        <p:cTn id="36" dur="500"/>
                                        <p:tgtEl>
                                          <p:spTgt spid="73"/>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77"/>
                                        </p:tgtEl>
                                        <p:attrNameLst>
                                          <p:attrName>style.visibility</p:attrName>
                                        </p:attrNameLst>
                                      </p:cBhvr>
                                      <p:to>
                                        <p:strVal val="visible"/>
                                      </p:to>
                                    </p:set>
                                    <p:animEffect transition="in" filter="dissolve">
                                      <p:cBhvr>
                                        <p:cTn id="39" dur="500"/>
                                        <p:tgtEl>
                                          <p:spTgt spid="77"/>
                                        </p:tgtEl>
                                      </p:cBhvr>
                                    </p:animEffect>
                                  </p:childTnLst>
                                </p:cTn>
                              </p:par>
                              <p:par>
                                <p:cTn id="40" presetID="9" presetClass="entr" presetSubtype="0" fill="hold"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dissolve">
                                      <p:cBhvr>
                                        <p:cTn id="42" dur="500"/>
                                        <p:tgtEl>
                                          <p:spTgt spid="78"/>
                                        </p:tgtEl>
                                      </p:cBhvr>
                                    </p:animEffect>
                                  </p:childTnLst>
                                </p:cTn>
                              </p:par>
                              <p:par>
                                <p:cTn id="43" presetID="9" presetClass="entr" presetSubtype="0" fill="hold" nodeType="withEffect">
                                  <p:stCondLst>
                                    <p:cond delay="0"/>
                                  </p:stCondLst>
                                  <p:childTnLst>
                                    <p:set>
                                      <p:cBhvr>
                                        <p:cTn id="44" dur="1" fill="hold">
                                          <p:stCondLst>
                                            <p:cond delay="0"/>
                                          </p:stCondLst>
                                        </p:cTn>
                                        <p:tgtEl>
                                          <p:spTgt spid="81"/>
                                        </p:tgtEl>
                                        <p:attrNameLst>
                                          <p:attrName>style.visibility</p:attrName>
                                        </p:attrNameLst>
                                      </p:cBhvr>
                                      <p:to>
                                        <p:strVal val="visible"/>
                                      </p:to>
                                    </p:set>
                                    <p:animEffect transition="in" filter="dissolve">
                                      <p:cBhvr>
                                        <p:cTn id="45" dur="500"/>
                                        <p:tgtEl>
                                          <p:spTgt spid="81"/>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86"/>
                                        </p:tgtEl>
                                        <p:attrNameLst>
                                          <p:attrName>style.visibility</p:attrName>
                                        </p:attrNameLst>
                                      </p:cBhvr>
                                      <p:to>
                                        <p:strVal val="visible"/>
                                      </p:to>
                                    </p:set>
                                    <p:animEffect transition="in" filter="dissolve">
                                      <p:cBhvr>
                                        <p:cTn id="48" dur="500"/>
                                        <p:tgtEl>
                                          <p:spTgt spid="86"/>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dissolve">
                                      <p:cBhvr>
                                        <p:cTn id="51" dur="500"/>
                                        <p:tgtEl>
                                          <p:spTgt spid="45"/>
                                        </p:tgtEl>
                                      </p:cBhvr>
                                    </p:animEffect>
                                  </p:childTnLst>
                                </p:cTn>
                              </p:par>
                              <p:par>
                                <p:cTn id="52" presetID="9" presetClass="entr" presetSubtype="0" fill="hold" nodeType="withEffect">
                                  <p:stCondLst>
                                    <p:cond delay="0"/>
                                  </p:stCondLst>
                                  <p:childTnLst>
                                    <p:set>
                                      <p:cBhvr>
                                        <p:cTn id="53" dur="1" fill="hold">
                                          <p:stCondLst>
                                            <p:cond delay="0"/>
                                          </p:stCondLst>
                                        </p:cTn>
                                        <p:tgtEl>
                                          <p:spTgt spid="53"/>
                                        </p:tgtEl>
                                        <p:attrNameLst>
                                          <p:attrName>style.visibility</p:attrName>
                                        </p:attrNameLst>
                                      </p:cBhvr>
                                      <p:to>
                                        <p:strVal val="visible"/>
                                      </p:to>
                                    </p:set>
                                    <p:animEffect transition="in" filter="dissolve">
                                      <p:cBhvr>
                                        <p:cTn id="54" dur="500"/>
                                        <p:tgtEl>
                                          <p:spTgt spid="53"/>
                                        </p:tgtEl>
                                      </p:cBhvr>
                                    </p:animEffect>
                                  </p:childTnLst>
                                </p:cTn>
                              </p:par>
                              <p:par>
                                <p:cTn id="55" presetID="9" presetClass="entr" presetSubtype="0" fill="hold" nodeType="withEffect">
                                  <p:stCondLst>
                                    <p:cond delay="0"/>
                                  </p:stCondLst>
                                  <p:childTnLst>
                                    <p:set>
                                      <p:cBhvr>
                                        <p:cTn id="56" dur="1" fill="hold">
                                          <p:stCondLst>
                                            <p:cond delay="0"/>
                                          </p:stCondLst>
                                        </p:cTn>
                                        <p:tgtEl>
                                          <p:spTgt spid="68"/>
                                        </p:tgtEl>
                                        <p:attrNameLst>
                                          <p:attrName>style.visibility</p:attrName>
                                        </p:attrNameLst>
                                      </p:cBhvr>
                                      <p:to>
                                        <p:strVal val="visible"/>
                                      </p:to>
                                    </p:set>
                                    <p:animEffect transition="in" filter="dissolve">
                                      <p:cBhvr>
                                        <p:cTn id="57" dur="500"/>
                                        <p:tgtEl>
                                          <p:spTgt spid="68"/>
                                        </p:tgtEl>
                                      </p:cBhvr>
                                    </p:animEffect>
                                  </p:childTnLst>
                                </p:cTn>
                              </p:par>
                              <p:par>
                                <p:cTn id="58" presetID="9" presetClass="entr" presetSubtype="0" fill="hold" nodeType="withEffect">
                                  <p:stCondLst>
                                    <p:cond delay="0"/>
                                  </p:stCondLst>
                                  <p:childTnLst>
                                    <p:set>
                                      <p:cBhvr>
                                        <p:cTn id="59" dur="1" fill="hold">
                                          <p:stCondLst>
                                            <p:cond delay="0"/>
                                          </p:stCondLst>
                                        </p:cTn>
                                        <p:tgtEl>
                                          <p:spTgt spid="69"/>
                                        </p:tgtEl>
                                        <p:attrNameLst>
                                          <p:attrName>style.visibility</p:attrName>
                                        </p:attrNameLst>
                                      </p:cBhvr>
                                      <p:to>
                                        <p:strVal val="visible"/>
                                      </p:to>
                                    </p:set>
                                    <p:animEffect transition="in" filter="dissolve">
                                      <p:cBhvr>
                                        <p:cTn id="60" dur="500"/>
                                        <p:tgtEl>
                                          <p:spTgt spid="69"/>
                                        </p:tgtEl>
                                      </p:cBhvr>
                                    </p:animEffect>
                                  </p:childTnLst>
                                </p:cTn>
                              </p:par>
                              <p:par>
                                <p:cTn id="61" presetID="9" presetClass="entr" presetSubtype="0" fill="hold" nodeType="withEffect">
                                  <p:stCondLst>
                                    <p:cond delay="0"/>
                                  </p:stCondLst>
                                  <p:childTnLst>
                                    <p:set>
                                      <p:cBhvr>
                                        <p:cTn id="62" dur="1" fill="hold">
                                          <p:stCondLst>
                                            <p:cond delay="0"/>
                                          </p:stCondLst>
                                        </p:cTn>
                                        <p:tgtEl>
                                          <p:spTgt spid="70"/>
                                        </p:tgtEl>
                                        <p:attrNameLst>
                                          <p:attrName>style.visibility</p:attrName>
                                        </p:attrNameLst>
                                      </p:cBhvr>
                                      <p:to>
                                        <p:strVal val="visible"/>
                                      </p:to>
                                    </p:set>
                                    <p:animEffect transition="in" filter="dissolve">
                                      <p:cBhvr>
                                        <p:cTn id="63" dur="500"/>
                                        <p:tgtEl>
                                          <p:spTgt spid="70"/>
                                        </p:tgtEl>
                                      </p:cBhvr>
                                    </p:animEffect>
                                  </p:childTnLst>
                                </p:cTn>
                              </p:par>
                              <p:par>
                                <p:cTn id="64" presetID="9" presetClass="entr" presetSubtype="0" fill="hold" nodeType="withEffect">
                                  <p:stCondLst>
                                    <p:cond delay="0"/>
                                  </p:stCondLst>
                                  <p:childTnLst>
                                    <p:set>
                                      <p:cBhvr>
                                        <p:cTn id="65" dur="1" fill="hold">
                                          <p:stCondLst>
                                            <p:cond delay="0"/>
                                          </p:stCondLst>
                                        </p:cTn>
                                        <p:tgtEl>
                                          <p:spTgt spid="71"/>
                                        </p:tgtEl>
                                        <p:attrNameLst>
                                          <p:attrName>style.visibility</p:attrName>
                                        </p:attrNameLst>
                                      </p:cBhvr>
                                      <p:to>
                                        <p:strVal val="visible"/>
                                      </p:to>
                                    </p:set>
                                    <p:animEffect transition="in" filter="dissolve">
                                      <p:cBhvr>
                                        <p:cTn id="66" dur="500"/>
                                        <p:tgtEl>
                                          <p:spTgt spid="71"/>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animEffect transition="in" filter="dissolve">
                                      <p:cBhvr>
                                        <p:cTn id="69" dur="500"/>
                                        <p:tgtEl>
                                          <p:spTgt spid="74"/>
                                        </p:tgtEl>
                                      </p:cBhvr>
                                    </p:animEffect>
                                  </p:childTnLst>
                                </p:cTn>
                              </p:par>
                              <p:par>
                                <p:cTn id="70" presetID="9" presetClass="entr" presetSubtype="0" fill="hold" nodeType="withEffect">
                                  <p:stCondLst>
                                    <p:cond delay="0"/>
                                  </p:stCondLst>
                                  <p:childTnLst>
                                    <p:set>
                                      <p:cBhvr>
                                        <p:cTn id="71" dur="1" fill="hold">
                                          <p:stCondLst>
                                            <p:cond delay="0"/>
                                          </p:stCondLst>
                                        </p:cTn>
                                        <p:tgtEl>
                                          <p:spTgt spid="76"/>
                                        </p:tgtEl>
                                        <p:attrNameLst>
                                          <p:attrName>style.visibility</p:attrName>
                                        </p:attrNameLst>
                                      </p:cBhvr>
                                      <p:to>
                                        <p:strVal val="visible"/>
                                      </p:to>
                                    </p:set>
                                    <p:animEffect transition="in" filter="dissolve">
                                      <p:cBhvr>
                                        <p:cTn id="7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P spid="64" grpId="0"/>
      <p:bldP spid="73" grpId="0"/>
      <p:bldP spid="77" grpId="0"/>
      <p:bldP spid="86" grpId="0"/>
      <p:bldP spid="45" grpId="0"/>
      <p:bldP spid="7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7D2F-304F-324F-A3D4-54FF8FFA8C48}"/>
              </a:ext>
            </a:extLst>
          </p:cNvPr>
          <p:cNvSpPr>
            <a:spLocks noGrp="1"/>
          </p:cNvSpPr>
          <p:nvPr>
            <p:ph type="title" idx="4294967295"/>
          </p:nvPr>
        </p:nvSpPr>
        <p:spPr>
          <a:xfrm>
            <a:off x="462181" y="-94171"/>
            <a:ext cx="7339914" cy="1143000"/>
          </a:xfrm>
        </p:spPr>
        <p:txBody>
          <a:bodyPr/>
          <a:lstStyle/>
          <a:p>
            <a:r>
              <a:rPr lang="ru-RU" dirty="0"/>
              <a:t>Монте-Карло для двух локусов</a:t>
            </a:r>
            <a:endParaRPr lang="en-FR" dirty="0"/>
          </a:p>
        </p:txBody>
      </p:sp>
      <p:grpSp>
        <p:nvGrpSpPr>
          <p:cNvPr id="4" name="Group 3">
            <a:extLst>
              <a:ext uri="{FF2B5EF4-FFF2-40B4-BE49-F238E27FC236}">
                <a16:creationId xmlns:a16="http://schemas.microsoft.com/office/drawing/2014/main" id="{59DDD149-B628-0D40-A186-EE40D8C27E10}"/>
              </a:ext>
            </a:extLst>
          </p:cNvPr>
          <p:cNvGrpSpPr/>
          <p:nvPr/>
        </p:nvGrpSpPr>
        <p:grpSpPr>
          <a:xfrm>
            <a:off x="699678" y="1300755"/>
            <a:ext cx="7469764" cy="5043404"/>
            <a:chOff x="2492852" y="1015747"/>
            <a:chExt cx="7469764" cy="5043404"/>
          </a:xfrm>
        </p:grpSpPr>
        <p:sp>
          <p:nvSpPr>
            <p:cNvPr id="6" name="Rectangle 5">
              <a:extLst>
                <a:ext uri="{FF2B5EF4-FFF2-40B4-BE49-F238E27FC236}">
                  <a16:creationId xmlns:a16="http://schemas.microsoft.com/office/drawing/2014/main" id="{6BFE1068-E380-8845-B957-9126517C1226}"/>
                </a:ext>
              </a:extLst>
            </p:cNvPr>
            <p:cNvSpPr/>
            <p:nvPr/>
          </p:nvSpPr>
          <p:spPr>
            <a:xfrm>
              <a:off x="8407889" y="1582996"/>
              <a:ext cx="572182" cy="1716795"/>
            </a:xfrm>
            <a:prstGeom prst="rect">
              <a:avLst/>
            </a:prstGeom>
            <a:solidFill>
              <a:schemeClr val="bg1">
                <a:lumMod val="85000"/>
              </a:schemeClr>
            </a:soli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7" name="Rectangle 6">
              <a:extLst>
                <a:ext uri="{FF2B5EF4-FFF2-40B4-BE49-F238E27FC236}">
                  <a16:creationId xmlns:a16="http://schemas.microsoft.com/office/drawing/2014/main" id="{48832C3B-3AD6-554F-92CB-A9165B6EFC2D}"/>
                </a:ext>
              </a:extLst>
            </p:cNvPr>
            <p:cNvSpPr/>
            <p:nvPr/>
          </p:nvSpPr>
          <p:spPr>
            <a:xfrm>
              <a:off x="6348104" y="3699313"/>
              <a:ext cx="400168" cy="1716795"/>
            </a:xfrm>
            <a:prstGeom prst="rect">
              <a:avLst/>
            </a:prstGeom>
            <a:solidFill>
              <a:schemeClr val="bg1">
                <a:lumMod val="85000"/>
              </a:schemeClr>
            </a:soli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8" name="Rectangle 7">
              <a:extLst>
                <a:ext uri="{FF2B5EF4-FFF2-40B4-BE49-F238E27FC236}">
                  <a16:creationId xmlns:a16="http://schemas.microsoft.com/office/drawing/2014/main" id="{E56C32F2-A89D-7448-8099-14527DAD90A4}"/>
                </a:ext>
              </a:extLst>
            </p:cNvPr>
            <p:cNvSpPr/>
            <p:nvPr/>
          </p:nvSpPr>
          <p:spPr>
            <a:xfrm>
              <a:off x="3729914" y="3717104"/>
              <a:ext cx="81981" cy="1716795"/>
            </a:xfrm>
            <a:prstGeom prst="rect">
              <a:avLst/>
            </a:prstGeom>
            <a:solidFill>
              <a:schemeClr val="bg1">
                <a:lumMod val="85000"/>
              </a:schemeClr>
            </a:soli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9" name="Rectangle 8">
              <a:extLst>
                <a:ext uri="{FF2B5EF4-FFF2-40B4-BE49-F238E27FC236}">
                  <a16:creationId xmlns:a16="http://schemas.microsoft.com/office/drawing/2014/main" id="{7F18EE53-BBFA-9945-8748-64338EE340A3}"/>
                </a:ext>
              </a:extLst>
            </p:cNvPr>
            <p:cNvSpPr/>
            <p:nvPr/>
          </p:nvSpPr>
          <p:spPr>
            <a:xfrm>
              <a:off x="3536292" y="1566907"/>
              <a:ext cx="279996" cy="1735615"/>
            </a:xfrm>
            <a:prstGeom prst="rect">
              <a:avLst/>
            </a:prstGeom>
            <a:solidFill>
              <a:schemeClr val="bg1">
                <a:lumMod val="85000"/>
              </a:schemeClr>
            </a:soli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grpSp>
          <p:nvGrpSpPr>
            <p:cNvPr id="10" name="Group 9">
              <a:extLst>
                <a:ext uri="{FF2B5EF4-FFF2-40B4-BE49-F238E27FC236}">
                  <a16:creationId xmlns:a16="http://schemas.microsoft.com/office/drawing/2014/main" id="{B5D86DA4-BBED-0A40-A985-B10BE0881975}"/>
                </a:ext>
              </a:extLst>
            </p:cNvPr>
            <p:cNvGrpSpPr/>
            <p:nvPr/>
          </p:nvGrpSpPr>
          <p:grpSpPr>
            <a:xfrm>
              <a:off x="3232792" y="3199050"/>
              <a:ext cx="2063108" cy="101426"/>
              <a:chOff x="3232792" y="3199050"/>
              <a:chExt cx="2063108" cy="101426"/>
            </a:xfrm>
          </p:grpSpPr>
          <p:cxnSp>
            <p:nvCxnSpPr>
              <p:cNvPr id="150" name="Straight Connector 149">
                <a:extLst>
                  <a:ext uri="{FF2B5EF4-FFF2-40B4-BE49-F238E27FC236}">
                    <a16:creationId xmlns:a16="http://schemas.microsoft.com/office/drawing/2014/main" id="{F9D561A5-73FA-FB4F-90C2-8AC2A5279AD3}"/>
                  </a:ext>
                </a:extLst>
              </p:cNvPr>
              <p:cNvCxnSpPr>
                <a:cxnSpLocks/>
              </p:cNvCxnSpPr>
              <p:nvPr/>
            </p:nvCxnSpPr>
            <p:spPr>
              <a:xfrm flipH="1">
                <a:off x="3232792" y="3300476"/>
                <a:ext cx="206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ADFE3689-AC28-C543-8FD3-0FDB9599117F}"/>
                  </a:ext>
                </a:extLst>
              </p:cNvPr>
              <p:cNvCxnSpPr>
                <a:cxnSpLocks/>
              </p:cNvCxnSpPr>
              <p:nvPr/>
            </p:nvCxnSpPr>
            <p:spPr>
              <a:xfrm>
                <a:off x="3740533"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EA529F32-B678-D547-916F-5C3279D53069}"/>
                  </a:ext>
                </a:extLst>
              </p:cNvPr>
              <p:cNvCxnSpPr>
                <a:cxnSpLocks/>
              </p:cNvCxnSpPr>
              <p:nvPr/>
            </p:nvCxnSpPr>
            <p:spPr>
              <a:xfrm>
                <a:off x="4783866"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BB4CD191-870B-A446-9963-AF51A8D8362B}"/>
                  </a:ext>
                </a:extLst>
              </p:cNvPr>
              <p:cNvCxnSpPr>
                <a:cxnSpLocks/>
              </p:cNvCxnSpPr>
              <p:nvPr/>
            </p:nvCxnSpPr>
            <p:spPr>
              <a:xfrm>
                <a:off x="4257127" y="31990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F2473C07-38D2-C047-8206-96119723FCF3}"/>
                  </a:ext>
                </a:extLst>
              </p:cNvPr>
              <p:cNvCxnSpPr>
                <a:cxnSpLocks/>
              </p:cNvCxnSpPr>
              <p:nvPr/>
            </p:nvCxnSpPr>
            <p:spPr>
              <a:xfrm>
                <a:off x="5294484" y="31990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A3F7BAC5-5549-0B4A-824B-913F54841FBB}"/>
                </a:ext>
              </a:extLst>
            </p:cNvPr>
            <p:cNvGrpSpPr/>
            <p:nvPr/>
          </p:nvGrpSpPr>
          <p:grpSpPr>
            <a:xfrm>
              <a:off x="3229898" y="1574800"/>
              <a:ext cx="91514" cy="1725676"/>
              <a:chOff x="3229898" y="1574800"/>
              <a:chExt cx="91514" cy="1725676"/>
            </a:xfrm>
          </p:grpSpPr>
          <p:cxnSp>
            <p:nvCxnSpPr>
              <p:cNvPr id="145" name="Straight Connector 144">
                <a:extLst>
                  <a:ext uri="{FF2B5EF4-FFF2-40B4-BE49-F238E27FC236}">
                    <a16:creationId xmlns:a16="http://schemas.microsoft.com/office/drawing/2014/main" id="{A6DE20AC-8A00-8646-BF16-D993635BC007}"/>
                  </a:ext>
                </a:extLst>
              </p:cNvPr>
              <p:cNvCxnSpPr>
                <a:cxnSpLocks/>
              </p:cNvCxnSpPr>
              <p:nvPr/>
            </p:nvCxnSpPr>
            <p:spPr>
              <a:xfrm>
                <a:off x="3239516" y="1574800"/>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CA48017A-AD16-F841-91ED-FE0F6EA0876B}"/>
                  </a:ext>
                </a:extLst>
              </p:cNvPr>
              <p:cNvCxnSpPr>
                <a:cxnSpLocks/>
              </p:cNvCxnSpPr>
              <p:nvPr/>
            </p:nvCxnSpPr>
            <p:spPr>
              <a:xfrm rot="16200000">
                <a:off x="3275655" y="186925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47F94BE2-562C-AD43-86D2-3EC4387F3C1A}"/>
                  </a:ext>
                </a:extLst>
              </p:cNvPr>
              <p:cNvCxnSpPr>
                <a:cxnSpLocks/>
              </p:cNvCxnSpPr>
              <p:nvPr/>
            </p:nvCxnSpPr>
            <p:spPr>
              <a:xfrm rot="16200000">
                <a:off x="3275655" y="220851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D86452CC-868F-4141-8368-575D64D711A4}"/>
                  </a:ext>
                </a:extLst>
              </p:cNvPr>
              <p:cNvCxnSpPr>
                <a:cxnSpLocks/>
              </p:cNvCxnSpPr>
              <p:nvPr/>
            </p:nvCxnSpPr>
            <p:spPr>
              <a:xfrm rot="16200000">
                <a:off x="3275655" y="257316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D4FD18FB-30C5-0849-ADB8-C8D0A4D3F053}"/>
                  </a:ext>
                </a:extLst>
              </p:cNvPr>
              <p:cNvCxnSpPr>
                <a:cxnSpLocks/>
              </p:cNvCxnSpPr>
              <p:nvPr/>
            </p:nvCxnSpPr>
            <p:spPr>
              <a:xfrm rot="16200000">
                <a:off x="3275655" y="291242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6FBA51E8-53FF-304A-912A-342009974744}"/>
                </a:ext>
              </a:extLst>
            </p:cNvPr>
            <p:cNvGrpSpPr/>
            <p:nvPr/>
          </p:nvGrpSpPr>
          <p:grpSpPr>
            <a:xfrm>
              <a:off x="5418710" y="3187674"/>
              <a:ext cx="2063108" cy="101426"/>
              <a:chOff x="3232792" y="3199050"/>
              <a:chExt cx="2063108" cy="101426"/>
            </a:xfrm>
          </p:grpSpPr>
          <p:cxnSp>
            <p:nvCxnSpPr>
              <p:cNvPr id="140" name="Straight Connector 139">
                <a:extLst>
                  <a:ext uri="{FF2B5EF4-FFF2-40B4-BE49-F238E27FC236}">
                    <a16:creationId xmlns:a16="http://schemas.microsoft.com/office/drawing/2014/main" id="{9A2D3CD3-F3B7-2648-9B35-71849A13D6C8}"/>
                  </a:ext>
                </a:extLst>
              </p:cNvPr>
              <p:cNvCxnSpPr>
                <a:cxnSpLocks/>
              </p:cNvCxnSpPr>
              <p:nvPr/>
            </p:nvCxnSpPr>
            <p:spPr>
              <a:xfrm flipH="1">
                <a:off x="3232792" y="3300476"/>
                <a:ext cx="206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83349D5-57FB-AC45-B2D2-BA6772526B0E}"/>
                  </a:ext>
                </a:extLst>
              </p:cNvPr>
              <p:cNvCxnSpPr>
                <a:cxnSpLocks/>
              </p:cNvCxnSpPr>
              <p:nvPr/>
            </p:nvCxnSpPr>
            <p:spPr>
              <a:xfrm>
                <a:off x="3740533"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6BED9F2-4841-6549-8206-BD4AF909969A}"/>
                  </a:ext>
                </a:extLst>
              </p:cNvPr>
              <p:cNvCxnSpPr>
                <a:cxnSpLocks/>
              </p:cNvCxnSpPr>
              <p:nvPr/>
            </p:nvCxnSpPr>
            <p:spPr>
              <a:xfrm>
                <a:off x="4783866"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3DD3A016-F607-EA46-8028-0DECF0BD5E07}"/>
                  </a:ext>
                </a:extLst>
              </p:cNvPr>
              <p:cNvCxnSpPr>
                <a:cxnSpLocks/>
              </p:cNvCxnSpPr>
              <p:nvPr/>
            </p:nvCxnSpPr>
            <p:spPr>
              <a:xfrm>
                <a:off x="4257127" y="31990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6744C2A5-199F-9347-9FDC-B0797642EFDC}"/>
                  </a:ext>
                </a:extLst>
              </p:cNvPr>
              <p:cNvCxnSpPr>
                <a:cxnSpLocks/>
              </p:cNvCxnSpPr>
              <p:nvPr/>
            </p:nvCxnSpPr>
            <p:spPr>
              <a:xfrm>
                <a:off x="5294484" y="31990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55B09B60-79E2-DE4E-97A7-D23B2FB0E84C}"/>
                </a:ext>
              </a:extLst>
            </p:cNvPr>
            <p:cNvCxnSpPr>
              <a:cxnSpLocks/>
            </p:cNvCxnSpPr>
            <p:nvPr/>
          </p:nvCxnSpPr>
          <p:spPr>
            <a:xfrm>
              <a:off x="5425434" y="1563424"/>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53F7E27-DE90-BC42-A581-A3AF74F1F8F7}"/>
                </a:ext>
              </a:extLst>
            </p:cNvPr>
            <p:cNvCxnSpPr>
              <a:cxnSpLocks/>
            </p:cNvCxnSpPr>
            <p:nvPr/>
          </p:nvCxnSpPr>
          <p:spPr>
            <a:xfrm rot="16200000">
              <a:off x="5469130" y="1857878"/>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FE6DB48-CF47-594F-BED1-305BE48B9DDD}"/>
                </a:ext>
              </a:extLst>
            </p:cNvPr>
            <p:cNvCxnSpPr>
              <a:cxnSpLocks/>
            </p:cNvCxnSpPr>
            <p:nvPr/>
          </p:nvCxnSpPr>
          <p:spPr>
            <a:xfrm rot="16200000">
              <a:off x="5469130" y="219713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6036C6E-ECBC-F847-AD2F-7372C5DF2177}"/>
                </a:ext>
              </a:extLst>
            </p:cNvPr>
            <p:cNvCxnSpPr>
              <a:cxnSpLocks/>
            </p:cNvCxnSpPr>
            <p:nvPr/>
          </p:nvCxnSpPr>
          <p:spPr>
            <a:xfrm rot="16200000">
              <a:off x="5469130" y="256179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00DC4E6-1F20-A14F-B2F1-CE27E6C64F4D}"/>
                </a:ext>
              </a:extLst>
            </p:cNvPr>
            <p:cNvCxnSpPr>
              <a:cxnSpLocks/>
            </p:cNvCxnSpPr>
            <p:nvPr/>
          </p:nvCxnSpPr>
          <p:spPr>
            <a:xfrm rot="16200000">
              <a:off x="5469130" y="290104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18E9083E-560A-0049-8281-3D0DB27E6FEB}"/>
                </a:ext>
              </a:extLst>
            </p:cNvPr>
            <p:cNvGrpSpPr/>
            <p:nvPr/>
          </p:nvGrpSpPr>
          <p:grpSpPr>
            <a:xfrm>
              <a:off x="7590980" y="3203594"/>
              <a:ext cx="2063108" cy="101426"/>
              <a:chOff x="3232792" y="3199050"/>
              <a:chExt cx="2063108" cy="101426"/>
            </a:xfrm>
          </p:grpSpPr>
          <p:cxnSp>
            <p:nvCxnSpPr>
              <p:cNvPr id="135" name="Straight Connector 134">
                <a:extLst>
                  <a:ext uri="{FF2B5EF4-FFF2-40B4-BE49-F238E27FC236}">
                    <a16:creationId xmlns:a16="http://schemas.microsoft.com/office/drawing/2014/main" id="{637DF8C1-E761-4F41-AA71-C7D80D57CBB2}"/>
                  </a:ext>
                </a:extLst>
              </p:cNvPr>
              <p:cNvCxnSpPr>
                <a:cxnSpLocks/>
              </p:cNvCxnSpPr>
              <p:nvPr/>
            </p:nvCxnSpPr>
            <p:spPr>
              <a:xfrm flipH="1">
                <a:off x="3232792" y="3300476"/>
                <a:ext cx="206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9B04148-23B9-1943-9AA0-5077DB737E63}"/>
                  </a:ext>
                </a:extLst>
              </p:cNvPr>
              <p:cNvCxnSpPr>
                <a:cxnSpLocks/>
              </p:cNvCxnSpPr>
              <p:nvPr/>
            </p:nvCxnSpPr>
            <p:spPr>
              <a:xfrm>
                <a:off x="3740533"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C91F250-FFD1-4746-AB4A-9D98F3F1E696}"/>
                  </a:ext>
                </a:extLst>
              </p:cNvPr>
              <p:cNvCxnSpPr>
                <a:cxnSpLocks/>
              </p:cNvCxnSpPr>
              <p:nvPr/>
            </p:nvCxnSpPr>
            <p:spPr>
              <a:xfrm>
                <a:off x="4783866"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D2D4D057-C3B7-B64B-BA6E-0E19E889E1D0}"/>
                  </a:ext>
                </a:extLst>
              </p:cNvPr>
              <p:cNvCxnSpPr>
                <a:cxnSpLocks/>
              </p:cNvCxnSpPr>
              <p:nvPr/>
            </p:nvCxnSpPr>
            <p:spPr>
              <a:xfrm>
                <a:off x="4257127" y="31990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BD6A8B8-540F-694D-AA0D-714D95EF3BAB}"/>
                  </a:ext>
                </a:extLst>
              </p:cNvPr>
              <p:cNvCxnSpPr>
                <a:cxnSpLocks/>
              </p:cNvCxnSpPr>
              <p:nvPr/>
            </p:nvCxnSpPr>
            <p:spPr>
              <a:xfrm>
                <a:off x="5294484" y="31990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9" name="Straight Connector 18">
              <a:extLst>
                <a:ext uri="{FF2B5EF4-FFF2-40B4-BE49-F238E27FC236}">
                  <a16:creationId xmlns:a16="http://schemas.microsoft.com/office/drawing/2014/main" id="{44506BA1-171E-8040-9964-269A660B4110}"/>
                </a:ext>
              </a:extLst>
            </p:cNvPr>
            <p:cNvCxnSpPr>
              <a:cxnSpLocks/>
            </p:cNvCxnSpPr>
            <p:nvPr/>
          </p:nvCxnSpPr>
          <p:spPr>
            <a:xfrm>
              <a:off x="7590147" y="1579344"/>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DD83FD-28AE-604B-B31C-BB69A29B3D3B}"/>
                </a:ext>
              </a:extLst>
            </p:cNvPr>
            <p:cNvCxnSpPr>
              <a:cxnSpLocks/>
            </p:cNvCxnSpPr>
            <p:nvPr/>
          </p:nvCxnSpPr>
          <p:spPr>
            <a:xfrm rot="16200000">
              <a:off x="7633843" y="1873798"/>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41D4998-C3DB-EE4F-822D-835A44C5B07D}"/>
                </a:ext>
              </a:extLst>
            </p:cNvPr>
            <p:cNvCxnSpPr>
              <a:cxnSpLocks/>
            </p:cNvCxnSpPr>
            <p:nvPr/>
          </p:nvCxnSpPr>
          <p:spPr>
            <a:xfrm rot="16200000">
              <a:off x="7633843" y="221305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F13D6F4-80CD-464B-A5E4-325AD5CB2C45}"/>
                </a:ext>
              </a:extLst>
            </p:cNvPr>
            <p:cNvCxnSpPr>
              <a:cxnSpLocks/>
            </p:cNvCxnSpPr>
            <p:nvPr/>
          </p:nvCxnSpPr>
          <p:spPr>
            <a:xfrm rot="16200000">
              <a:off x="7633843" y="257771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D5042FB-3867-9B47-8A97-63AED641DD85}"/>
                </a:ext>
              </a:extLst>
            </p:cNvPr>
            <p:cNvCxnSpPr>
              <a:cxnSpLocks/>
            </p:cNvCxnSpPr>
            <p:nvPr/>
          </p:nvCxnSpPr>
          <p:spPr>
            <a:xfrm rot="16200000">
              <a:off x="7633843" y="291696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E63E3D79-931E-6044-8DA6-3256D8D0F19A}"/>
                </a:ext>
              </a:extLst>
            </p:cNvPr>
            <p:cNvGrpSpPr/>
            <p:nvPr/>
          </p:nvGrpSpPr>
          <p:grpSpPr>
            <a:xfrm>
              <a:off x="3203427" y="5330660"/>
              <a:ext cx="2063108" cy="101426"/>
              <a:chOff x="3232792" y="3199050"/>
              <a:chExt cx="2063108" cy="101426"/>
            </a:xfrm>
          </p:grpSpPr>
          <p:cxnSp>
            <p:nvCxnSpPr>
              <p:cNvPr id="130" name="Straight Connector 129">
                <a:extLst>
                  <a:ext uri="{FF2B5EF4-FFF2-40B4-BE49-F238E27FC236}">
                    <a16:creationId xmlns:a16="http://schemas.microsoft.com/office/drawing/2014/main" id="{43A8292F-0BEE-FB4D-8E6B-E7E141D34D4F}"/>
                  </a:ext>
                </a:extLst>
              </p:cNvPr>
              <p:cNvCxnSpPr>
                <a:cxnSpLocks/>
              </p:cNvCxnSpPr>
              <p:nvPr/>
            </p:nvCxnSpPr>
            <p:spPr>
              <a:xfrm flipH="1">
                <a:off x="3232792" y="3300476"/>
                <a:ext cx="206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4B45EACE-83F4-B645-96F7-95B399BDAC63}"/>
                  </a:ext>
                </a:extLst>
              </p:cNvPr>
              <p:cNvCxnSpPr>
                <a:cxnSpLocks/>
              </p:cNvCxnSpPr>
              <p:nvPr/>
            </p:nvCxnSpPr>
            <p:spPr>
              <a:xfrm>
                <a:off x="3740533"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9FBC794-284A-CC4D-9E89-EF973A9A8F3E}"/>
                  </a:ext>
                </a:extLst>
              </p:cNvPr>
              <p:cNvCxnSpPr>
                <a:cxnSpLocks/>
              </p:cNvCxnSpPr>
              <p:nvPr/>
            </p:nvCxnSpPr>
            <p:spPr>
              <a:xfrm>
                <a:off x="4783866"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D58475A3-0139-2D4C-B92E-044191575039}"/>
                  </a:ext>
                </a:extLst>
              </p:cNvPr>
              <p:cNvCxnSpPr>
                <a:cxnSpLocks/>
              </p:cNvCxnSpPr>
              <p:nvPr/>
            </p:nvCxnSpPr>
            <p:spPr>
              <a:xfrm>
                <a:off x="4257127" y="31990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18D02AA-353E-B44A-A7EF-51691370E0A6}"/>
                  </a:ext>
                </a:extLst>
              </p:cNvPr>
              <p:cNvCxnSpPr>
                <a:cxnSpLocks/>
              </p:cNvCxnSpPr>
              <p:nvPr/>
            </p:nvCxnSpPr>
            <p:spPr>
              <a:xfrm>
                <a:off x="5294484" y="31990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5" name="Straight Connector 24">
              <a:extLst>
                <a:ext uri="{FF2B5EF4-FFF2-40B4-BE49-F238E27FC236}">
                  <a16:creationId xmlns:a16="http://schemas.microsoft.com/office/drawing/2014/main" id="{BC32215D-E86B-3641-AC58-85985A484F74}"/>
                </a:ext>
              </a:extLst>
            </p:cNvPr>
            <p:cNvCxnSpPr>
              <a:cxnSpLocks/>
            </p:cNvCxnSpPr>
            <p:nvPr/>
          </p:nvCxnSpPr>
          <p:spPr>
            <a:xfrm>
              <a:off x="3210151" y="3706410"/>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8715034-8CFA-424F-8C8F-D7FA579FF934}"/>
                </a:ext>
              </a:extLst>
            </p:cNvPr>
            <p:cNvCxnSpPr>
              <a:cxnSpLocks/>
            </p:cNvCxnSpPr>
            <p:nvPr/>
          </p:nvCxnSpPr>
          <p:spPr>
            <a:xfrm rot="16200000">
              <a:off x="3253847" y="400086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2C4E849-8052-5643-AE89-F65B3DBFA1A4}"/>
                </a:ext>
              </a:extLst>
            </p:cNvPr>
            <p:cNvCxnSpPr>
              <a:cxnSpLocks/>
            </p:cNvCxnSpPr>
            <p:nvPr/>
          </p:nvCxnSpPr>
          <p:spPr>
            <a:xfrm rot="16200000">
              <a:off x="3253847" y="434012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C9C4144-F161-D544-A1EA-F98BE0525994}"/>
                </a:ext>
              </a:extLst>
            </p:cNvPr>
            <p:cNvCxnSpPr>
              <a:cxnSpLocks/>
            </p:cNvCxnSpPr>
            <p:nvPr/>
          </p:nvCxnSpPr>
          <p:spPr>
            <a:xfrm rot="16200000">
              <a:off x="3253847" y="470477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BC742C6-4525-314F-8434-E484E4DD2823}"/>
                </a:ext>
              </a:extLst>
            </p:cNvPr>
            <p:cNvCxnSpPr>
              <a:cxnSpLocks/>
            </p:cNvCxnSpPr>
            <p:nvPr/>
          </p:nvCxnSpPr>
          <p:spPr>
            <a:xfrm rot="16200000">
              <a:off x="3253847" y="504403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DF0B74A0-0EE2-E741-A506-3B1354865948}"/>
                </a:ext>
              </a:extLst>
            </p:cNvPr>
            <p:cNvGrpSpPr/>
            <p:nvPr/>
          </p:nvGrpSpPr>
          <p:grpSpPr>
            <a:xfrm>
              <a:off x="5411491" y="5320748"/>
              <a:ext cx="2063108" cy="101426"/>
              <a:chOff x="3232792" y="3199050"/>
              <a:chExt cx="2063108" cy="101426"/>
            </a:xfrm>
          </p:grpSpPr>
          <p:cxnSp>
            <p:nvCxnSpPr>
              <p:cNvPr id="125" name="Straight Connector 124">
                <a:extLst>
                  <a:ext uri="{FF2B5EF4-FFF2-40B4-BE49-F238E27FC236}">
                    <a16:creationId xmlns:a16="http://schemas.microsoft.com/office/drawing/2014/main" id="{65B649AE-DD6D-FB49-823C-8D311C89EFF9}"/>
                  </a:ext>
                </a:extLst>
              </p:cNvPr>
              <p:cNvCxnSpPr>
                <a:cxnSpLocks/>
              </p:cNvCxnSpPr>
              <p:nvPr/>
            </p:nvCxnSpPr>
            <p:spPr>
              <a:xfrm flipH="1">
                <a:off x="3232792" y="3300476"/>
                <a:ext cx="206310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7F0D23C-8CB6-0743-B665-123D8E26AD40}"/>
                  </a:ext>
                </a:extLst>
              </p:cNvPr>
              <p:cNvCxnSpPr>
                <a:cxnSpLocks/>
              </p:cNvCxnSpPr>
              <p:nvPr/>
            </p:nvCxnSpPr>
            <p:spPr>
              <a:xfrm>
                <a:off x="3740533"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A4169FC-F4FE-854E-A259-F7B7B44EB025}"/>
                  </a:ext>
                </a:extLst>
              </p:cNvPr>
              <p:cNvCxnSpPr>
                <a:cxnSpLocks/>
              </p:cNvCxnSpPr>
              <p:nvPr/>
            </p:nvCxnSpPr>
            <p:spPr>
              <a:xfrm>
                <a:off x="4783866" y="3201296"/>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D34F6D09-EF2C-9E40-A175-434E8BDEC174}"/>
                  </a:ext>
                </a:extLst>
              </p:cNvPr>
              <p:cNvCxnSpPr>
                <a:cxnSpLocks/>
              </p:cNvCxnSpPr>
              <p:nvPr/>
            </p:nvCxnSpPr>
            <p:spPr>
              <a:xfrm>
                <a:off x="4257127" y="31990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66EEA60F-2CBB-4E46-AF39-D7D8F9762A7A}"/>
                  </a:ext>
                </a:extLst>
              </p:cNvPr>
              <p:cNvCxnSpPr>
                <a:cxnSpLocks/>
              </p:cNvCxnSpPr>
              <p:nvPr/>
            </p:nvCxnSpPr>
            <p:spPr>
              <a:xfrm>
                <a:off x="5294484" y="31990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a:extLst>
                <a:ext uri="{FF2B5EF4-FFF2-40B4-BE49-F238E27FC236}">
                  <a16:creationId xmlns:a16="http://schemas.microsoft.com/office/drawing/2014/main" id="{3EDE01FA-2EFF-7F4A-B085-76AE45D302F6}"/>
                </a:ext>
              </a:extLst>
            </p:cNvPr>
            <p:cNvCxnSpPr>
              <a:cxnSpLocks/>
            </p:cNvCxnSpPr>
            <p:nvPr/>
          </p:nvCxnSpPr>
          <p:spPr>
            <a:xfrm>
              <a:off x="5418215" y="3696498"/>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D59E22-C15A-C04A-B5C4-A3F73E32A368}"/>
                </a:ext>
              </a:extLst>
            </p:cNvPr>
            <p:cNvCxnSpPr>
              <a:cxnSpLocks/>
            </p:cNvCxnSpPr>
            <p:nvPr/>
          </p:nvCxnSpPr>
          <p:spPr>
            <a:xfrm rot="16200000">
              <a:off x="5469468" y="3990952"/>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8252DF6-63BD-7A49-BD7B-F62091C293F8}"/>
                </a:ext>
              </a:extLst>
            </p:cNvPr>
            <p:cNvCxnSpPr>
              <a:cxnSpLocks/>
            </p:cNvCxnSpPr>
            <p:nvPr/>
          </p:nvCxnSpPr>
          <p:spPr>
            <a:xfrm rot="16200000">
              <a:off x="5469468" y="4330208"/>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4765B3C-7275-0448-BC49-1FAA4372BA89}"/>
                </a:ext>
              </a:extLst>
            </p:cNvPr>
            <p:cNvCxnSpPr>
              <a:cxnSpLocks/>
            </p:cNvCxnSpPr>
            <p:nvPr/>
          </p:nvCxnSpPr>
          <p:spPr>
            <a:xfrm rot="16200000">
              <a:off x="5469468" y="469486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1ABA3DE-4F5F-974F-9F38-49010D7A4396}"/>
                </a:ext>
              </a:extLst>
            </p:cNvPr>
            <p:cNvCxnSpPr>
              <a:cxnSpLocks/>
            </p:cNvCxnSpPr>
            <p:nvPr/>
          </p:nvCxnSpPr>
          <p:spPr>
            <a:xfrm rot="16200000">
              <a:off x="5469468" y="503412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1E66742-B7C6-904D-8EA7-D9796004C7A3}"/>
                </a:ext>
              </a:extLst>
            </p:cNvPr>
            <p:cNvCxnSpPr>
              <a:cxnSpLocks/>
            </p:cNvCxnSpPr>
            <p:nvPr/>
          </p:nvCxnSpPr>
          <p:spPr>
            <a:xfrm flipH="1">
              <a:off x="7868730" y="5419137"/>
              <a:ext cx="1783942"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3C1FF7D-3657-4C43-821B-3606E86AE69C}"/>
                </a:ext>
              </a:extLst>
            </p:cNvPr>
            <p:cNvCxnSpPr>
              <a:cxnSpLocks/>
            </p:cNvCxnSpPr>
            <p:nvPr/>
          </p:nvCxnSpPr>
          <p:spPr>
            <a:xfrm>
              <a:off x="8328346" y="5319957"/>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8642E65-5540-B442-AF24-115A85EEC7FA}"/>
                </a:ext>
              </a:extLst>
            </p:cNvPr>
            <p:cNvCxnSpPr>
              <a:cxnSpLocks/>
            </p:cNvCxnSpPr>
            <p:nvPr/>
          </p:nvCxnSpPr>
          <p:spPr>
            <a:xfrm>
              <a:off x="9206673" y="5319957"/>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5EA1A5A-2BC2-794B-BC8A-DA323278F1FB}"/>
                </a:ext>
              </a:extLst>
            </p:cNvPr>
            <p:cNvCxnSpPr>
              <a:cxnSpLocks/>
            </p:cNvCxnSpPr>
            <p:nvPr/>
          </p:nvCxnSpPr>
          <p:spPr>
            <a:xfrm>
              <a:off x="8762437" y="531771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6B57A4B-65C3-2F4E-B7B4-DE6EBCDCCAC0}"/>
                </a:ext>
              </a:extLst>
            </p:cNvPr>
            <p:cNvCxnSpPr>
              <a:cxnSpLocks/>
            </p:cNvCxnSpPr>
            <p:nvPr/>
          </p:nvCxnSpPr>
          <p:spPr>
            <a:xfrm>
              <a:off x="9662291" y="5317711"/>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BD17F3C-001F-074C-870B-CE9A85E1D934}"/>
                </a:ext>
              </a:extLst>
            </p:cNvPr>
            <p:cNvCxnSpPr>
              <a:cxnSpLocks/>
            </p:cNvCxnSpPr>
            <p:nvPr/>
          </p:nvCxnSpPr>
          <p:spPr>
            <a:xfrm>
              <a:off x="7870791" y="3692028"/>
              <a:ext cx="0" cy="172567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BBC63C3-0735-6640-8EBF-411FD6B7119E}"/>
                </a:ext>
              </a:extLst>
            </p:cNvPr>
            <p:cNvCxnSpPr>
              <a:cxnSpLocks/>
            </p:cNvCxnSpPr>
            <p:nvPr/>
          </p:nvCxnSpPr>
          <p:spPr>
            <a:xfrm rot="16200000">
              <a:off x="7914487" y="3649598"/>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F91C404-010B-A94A-908D-C153D8FB2CE4}"/>
                </a:ext>
              </a:extLst>
            </p:cNvPr>
            <p:cNvCxnSpPr>
              <a:cxnSpLocks/>
            </p:cNvCxnSpPr>
            <p:nvPr/>
          </p:nvCxnSpPr>
          <p:spPr>
            <a:xfrm rot="16200000">
              <a:off x="7914487" y="4078231"/>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B9D3527-8A4E-3246-88C1-4CF339D46D93}"/>
                </a:ext>
              </a:extLst>
            </p:cNvPr>
            <p:cNvCxnSpPr>
              <a:cxnSpLocks/>
            </p:cNvCxnSpPr>
            <p:nvPr/>
          </p:nvCxnSpPr>
          <p:spPr>
            <a:xfrm rot="16200000">
              <a:off x="7914487" y="4504765"/>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610A2B0-3B4E-3A4A-9C4F-565FF31288D3}"/>
                </a:ext>
              </a:extLst>
            </p:cNvPr>
            <p:cNvCxnSpPr>
              <a:cxnSpLocks/>
            </p:cNvCxnSpPr>
            <p:nvPr/>
          </p:nvCxnSpPr>
          <p:spPr>
            <a:xfrm rot="16200000">
              <a:off x="7914487" y="494715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AC2511C-08CB-2647-9B0D-4FF5DA432A5F}"/>
                </a:ext>
              </a:extLst>
            </p:cNvPr>
            <p:cNvSpPr txBox="1"/>
            <p:nvPr/>
          </p:nvSpPr>
          <p:spPr>
            <a:xfrm>
              <a:off x="3058198" y="5451405"/>
              <a:ext cx="2364750" cy="276999"/>
            </a:xfrm>
            <a:prstGeom prst="rect">
              <a:avLst/>
            </a:prstGeom>
            <a:noFill/>
          </p:spPr>
          <p:txBody>
            <a:bodyPr wrap="none" rtlCol="0">
              <a:spAutoFit/>
            </a:bodyPr>
            <a:lstStyle/>
            <a:p>
              <a:r>
                <a:rPr lang="en-FR" sz="1200" dirty="0"/>
                <a:t>0             5           10          15          20</a:t>
              </a:r>
            </a:p>
          </p:txBody>
        </p:sp>
        <p:sp>
          <p:nvSpPr>
            <p:cNvPr id="47" name="TextBox 46">
              <a:extLst>
                <a:ext uri="{FF2B5EF4-FFF2-40B4-BE49-F238E27FC236}">
                  <a16:creationId xmlns:a16="http://schemas.microsoft.com/office/drawing/2014/main" id="{722832C4-5442-BC49-AEEB-06BF53ED7C04}"/>
                </a:ext>
              </a:extLst>
            </p:cNvPr>
            <p:cNvSpPr txBox="1"/>
            <p:nvPr/>
          </p:nvSpPr>
          <p:spPr>
            <a:xfrm>
              <a:off x="5266505" y="5451995"/>
              <a:ext cx="2364750" cy="276999"/>
            </a:xfrm>
            <a:prstGeom prst="rect">
              <a:avLst/>
            </a:prstGeom>
            <a:noFill/>
          </p:spPr>
          <p:txBody>
            <a:bodyPr wrap="none" rtlCol="0">
              <a:spAutoFit/>
            </a:bodyPr>
            <a:lstStyle/>
            <a:p>
              <a:r>
                <a:rPr lang="en-FR" sz="1200" dirty="0"/>
                <a:t>0             5           10         15           20</a:t>
              </a:r>
            </a:p>
          </p:txBody>
        </p:sp>
        <p:sp>
          <p:nvSpPr>
            <p:cNvPr id="48" name="TextBox 47">
              <a:extLst>
                <a:ext uri="{FF2B5EF4-FFF2-40B4-BE49-F238E27FC236}">
                  <a16:creationId xmlns:a16="http://schemas.microsoft.com/office/drawing/2014/main" id="{C41B214F-E270-4949-A7EE-0DAD634E5906}"/>
                </a:ext>
              </a:extLst>
            </p:cNvPr>
            <p:cNvSpPr txBox="1"/>
            <p:nvPr/>
          </p:nvSpPr>
          <p:spPr>
            <a:xfrm>
              <a:off x="7742945" y="5442826"/>
              <a:ext cx="2153154" cy="276999"/>
            </a:xfrm>
            <a:prstGeom prst="rect">
              <a:avLst/>
            </a:prstGeom>
            <a:noFill/>
          </p:spPr>
          <p:txBody>
            <a:bodyPr wrap="none" rtlCol="0">
              <a:spAutoFit/>
            </a:bodyPr>
            <a:lstStyle/>
            <a:p>
              <a:r>
                <a:rPr lang="en-FR" sz="1200" dirty="0"/>
                <a:t>0          5          10        15        20</a:t>
              </a:r>
            </a:p>
          </p:txBody>
        </p:sp>
        <p:sp>
          <p:nvSpPr>
            <p:cNvPr id="49" name="TextBox 48">
              <a:extLst>
                <a:ext uri="{FF2B5EF4-FFF2-40B4-BE49-F238E27FC236}">
                  <a16:creationId xmlns:a16="http://schemas.microsoft.com/office/drawing/2014/main" id="{B64F667F-7C16-4547-B4EB-A86E71C250F5}"/>
                </a:ext>
              </a:extLst>
            </p:cNvPr>
            <p:cNvSpPr txBox="1"/>
            <p:nvPr/>
          </p:nvSpPr>
          <p:spPr>
            <a:xfrm>
              <a:off x="2844857" y="1420775"/>
              <a:ext cx="380232" cy="2046329"/>
            </a:xfrm>
            <a:prstGeom prst="rect">
              <a:avLst/>
            </a:prstGeom>
            <a:noFill/>
          </p:spPr>
          <p:txBody>
            <a:bodyPr wrap="none" rtlCol="0">
              <a:spAutoFit/>
            </a:bodyPr>
            <a:lstStyle/>
            <a:p>
              <a:pPr>
                <a:lnSpc>
                  <a:spcPct val="150000"/>
                </a:lnSpc>
                <a:spcAft>
                  <a:spcPts val="500"/>
                </a:spcAft>
              </a:pPr>
              <a:r>
                <a:rPr lang="en-FR" sz="1200" dirty="0"/>
                <a:t>1.0</a:t>
              </a:r>
            </a:p>
            <a:p>
              <a:pPr>
                <a:lnSpc>
                  <a:spcPct val="150000"/>
                </a:lnSpc>
                <a:spcAft>
                  <a:spcPts val="500"/>
                </a:spcAft>
              </a:pPr>
              <a:r>
                <a:rPr lang="en-FR" sz="1200" dirty="0"/>
                <a:t>0.8</a:t>
              </a:r>
            </a:p>
            <a:p>
              <a:pPr>
                <a:lnSpc>
                  <a:spcPct val="150000"/>
                </a:lnSpc>
                <a:spcAft>
                  <a:spcPts val="500"/>
                </a:spcAft>
              </a:pPr>
              <a:r>
                <a:rPr lang="en-FR" sz="1200" dirty="0"/>
                <a:t>0.6</a:t>
              </a:r>
            </a:p>
            <a:p>
              <a:pPr>
                <a:lnSpc>
                  <a:spcPct val="150000"/>
                </a:lnSpc>
                <a:spcAft>
                  <a:spcPts val="500"/>
                </a:spcAft>
              </a:pPr>
              <a:r>
                <a:rPr lang="en-FR" sz="1200" dirty="0"/>
                <a:t>0.4</a:t>
              </a:r>
            </a:p>
            <a:p>
              <a:pPr>
                <a:lnSpc>
                  <a:spcPct val="150000"/>
                </a:lnSpc>
                <a:spcAft>
                  <a:spcPts val="500"/>
                </a:spcAft>
              </a:pPr>
              <a:r>
                <a:rPr lang="en-FR" sz="1200" dirty="0"/>
                <a:t>0.2</a:t>
              </a:r>
            </a:p>
            <a:p>
              <a:pPr>
                <a:lnSpc>
                  <a:spcPct val="150000"/>
                </a:lnSpc>
                <a:spcAft>
                  <a:spcPts val="500"/>
                </a:spcAft>
              </a:pPr>
              <a:r>
                <a:rPr lang="en-FR" sz="1200" dirty="0"/>
                <a:t>0</a:t>
              </a:r>
            </a:p>
          </p:txBody>
        </p:sp>
        <p:sp>
          <p:nvSpPr>
            <p:cNvPr id="50" name="TextBox 49">
              <a:extLst>
                <a:ext uri="{FF2B5EF4-FFF2-40B4-BE49-F238E27FC236}">
                  <a16:creationId xmlns:a16="http://schemas.microsoft.com/office/drawing/2014/main" id="{2E951A51-3B35-0444-B845-FAAB902C8492}"/>
                </a:ext>
              </a:extLst>
            </p:cNvPr>
            <p:cNvSpPr txBox="1"/>
            <p:nvPr/>
          </p:nvSpPr>
          <p:spPr>
            <a:xfrm>
              <a:off x="2811315" y="3572114"/>
              <a:ext cx="380232" cy="2046329"/>
            </a:xfrm>
            <a:prstGeom prst="rect">
              <a:avLst/>
            </a:prstGeom>
            <a:noFill/>
          </p:spPr>
          <p:txBody>
            <a:bodyPr wrap="none" rtlCol="0">
              <a:spAutoFit/>
            </a:bodyPr>
            <a:lstStyle/>
            <a:p>
              <a:pPr>
                <a:lnSpc>
                  <a:spcPct val="150000"/>
                </a:lnSpc>
                <a:spcAft>
                  <a:spcPts val="500"/>
                </a:spcAft>
              </a:pPr>
              <a:r>
                <a:rPr lang="en-FR" sz="1200" dirty="0"/>
                <a:t>1.0</a:t>
              </a:r>
            </a:p>
            <a:p>
              <a:pPr>
                <a:lnSpc>
                  <a:spcPct val="150000"/>
                </a:lnSpc>
                <a:spcAft>
                  <a:spcPts val="500"/>
                </a:spcAft>
              </a:pPr>
              <a:r>
                <a:rPr lang="en-FR" sz="1200" dirty="0"/>
                <a:t>0.8</a:t>
              </a:r>
            </a:p>
            <a:p>
              <a:pPr>
                <a:lnSpc>
                  <a:spcPct val="150000"/>
                </a:lnSpc>
                <a:spcAft>
                  <a:spcPts val="500"/>
                </a:spcAft>
              </a:pPr>
              <a:r>
                <a:rPr lang="en-FR" sz="1200" dirty="0"/>
                <a:t>0.6</a:t>
              </a:r>
            </a:p>
            <a:p>
              <a:pPr>
                <a:lnSpc>
                  <a:spcPct val="150000"/>
                </a:lnSpc>
                <a:spcAft>
                  <a:spcPts val="500"/>
                </a:spcAft>
              </a:pPr>
              <a:r>
                <a:rPr lang="en-FR" sz="1200" dirty="0"/>
                <a:t>0.4</a:t>
              </a:r>
            </a:p>
            <a:p>
              <a:pPr>
                <a:lnSpc>
                  <a:spcPct val="150000"/>
                </a:lnSpc>
                <a:spcAft>
                  <a:spcPts val="500"/>
                </a:spcAft>
              </a:pPr>
              <a:r>
                <a:rPr lang="en-FR" sz="1200" dirty="0"/>
                <a:t>0.2</a:t>
              </a:r>
            </a:p>
            <a:p>
              <a:pPr>
                <a:lnSpc>
                  <a:spcPct val="150000"/>
                </a:lnSpc>
                <a:spcAft>
                  <a:spcPts val="500"/>
                </a:spcAft>
              </a:pPr>
              <a:r>
                <a:rPr lang="en-FR" sz="1200" dirty="0"/>
                <a:t>0</a:t>
              </a:r>
            </a:p>
          </p:txBody>
        </p:sp>
        <p:sp>
          <p:nvSpPr>
            <p:cNvPr id="51" name="TextBox 50">
              <a:extLst>
                <a:ext uri="{FF2B5EF4-FFF2-40B4-BE49-F238E27FC236}">
                  <a16:creationId xmlns:a16="http://schemas.microsoft.com/office/drawing/2014/main" id="{CDEEC735-BB4B-9B44-8925-56ED92904129}"/>
                </a:ext>
              </a:extLst>
            </p:cNvPr>
            <p:cNvSpPr txBox="1"/>
            <p:nvPr/>
          </p:nvSpPr>
          <p:spPr>
            <a:xfrm>
              <a:off x="5141620" y="5689819"/>
              <a:ext cx="2356286" cy="369332"/>
            </a:xfrm>
            <a:prstGeom prst="rect">
              <a:avLst/>
            </a:prstGeom>
            <a:noFill/>
          </p:spPr>
          <p:txBody>
            <a:bodyPr wrap="none" rtlCol="0">
              <a:spAutoFit/>
            </a:bodyPr>
            <a:lstStyle/>
            <a:p>
              <a:r>
                <a:rPr lang="en-FR" spc="300" dirty="0"/>
                <a:t>Generations, 10</a:t>
              </a:r>
              <a:r>
                <a:rPr lang="en-FR" spc="300" baseline="30000" dirty="0"/>
                <a:t>2</a:t>
              </a:r>
            </a:p>
          </p:txBody>
        </p:sp>
        <p:sp>
          <p:nvSpPr>
            <p:cNvPr id="52" name="TextBox 51">
              <a:extLst>
                <a:ext uri="{FF2B5EF4-FFF2-40B4-BE49-F238E27FC236}">
                  <a16:creationId xmlns:a16="http://schemas.microsoft.com/office/drawing/2014/main" id="{819585F7-191C-254F-AA2F-3D012BC8F7F9}"/>
                </a:ext>
              </a:extLst>
            </p:cNvPr>
            <p:cNvSpPr txBox="1"/>
            <p:nvPr/>
          </p:nvSpPr>
          <p:spPr>
            <a:xfrm rot="16200000">
              <a:off x="1628577" y="3436668"/>
              <a:ext cx="2067104" cy="338554"/>
            </a:xfrm>
            <a:prstGeom prst="rect">
              <a:avLst/>
            </a:prstGeom>
            <a:noFill/>
          </p:spPr>
          <p:txBody>
            <a:bodyPr wrap="none" rtlCol="0">
              <a:spAutoFit/>
            </a:bodyPr>
            <a:lstStyle/>
            <a:p>
              <a:r>
                <a:rPr lang="en-FR" sz="1600" dirty="0"/>
                <a:t>Haplotype frequencies</a:t>
              </a:r>
            </a:p>
          </p:txBody>
        </p:sp>
        <p:sp>
          <p:nvSpPr>
            <p:cNvPr id="53" name="TextBox 52">
              <a:extLst>
                <a:ext uri="{FF2B5EF4-FFF2-40B4-BE49-F238E27FC236}">
                  <a16:creationId xmlns:a16="http://schemas.microsoft.com/office/drawing/2014/main" id="{F12FD082-253A-8A46-B68B-D6407EE852EA}"/>
                </a:ext>
              </a:extLst>
            </p:cNvPr>
            <p:cNvSpPr txBox="1"/>
            <p:nvPr/>
          </p:nvSpPr>
          <p:spPr>
            <a:xfrm>
              <a:off x="4328037" y="2343764"/>
              <a:ext cx="585417" cy="307777"/>
            </a:xfrm>
            <a:prstGeom prst="rect">
              <a:avLst/>
            </a:prstGeom>
            <a:noFill/>
          </p:spPr>
          <p:txBody>
            <a:bodyPr wrap="none" rtlCol="0">
              <a:spAutoFit/>
            </a:bodyPr>
            <a:lstStyle/>
            <a:p>
              <a:r>
                <a:rPr lang="en-FR" sz="1400" dirty="0">
                  <a:latin typeface="Symbol" pitchFamily="2" charset="2"/>
                </a:rPr>
                <a:t>m</a:t>
              </a:r>
              <a:r>
                <a:rPr lang="en-FR" sz="1400" dirty="0"/>
                <a:t>N=5</a:t>
              </a:r>
            </a:p>
          </p:txBody>
        </p:sp>
        <p:sp>
          <p:nvSpPr>
            <p:cNvPr id="54" name="TextBox 53">
              <a:extLst>
                <a:ext uri="{FF2B5EF4-FFF2-40B4-BE49-F238E27FC236}">
                  <a16:creationId xmlns:a16="http://schemas.microsoft.com/office/drawing/2014/main" id="{F665DC6E-6598-C640-B1EE-BD5C0BF97AB1}"/>
                </a:ext>
              </a:extLst>
            </p:cNvPr>
            <p:cNvSpPr txBox="1"/>
            <p:nvPr/>
          </p:nvSpPr>
          <p:spPr>
            <a:xfrm>
              <a:off x="6728917" y="2343764"/>
              <a:ext cx="721672" cy="307777"/>
            </a:xfrm>
            <a:prstGeom prst="rect">
              <a:avLst/>
            </a:prstGeom>
            <a:noFill/>
          </p:spPr>
          <p:txBody>
            <a:bodyPr wrap="none" rtlCol="0">
              <a:spAutoFit/>
            </a:bodyPr>
            <a:lstStyle/>
            <a:p>
              <a:r>
                <a:rPr lang="en-FR" sz="1400" dirty="0">
                  <a:latin typeface="Symbol" pitchFamily="2" charset="2"/>
                </a:rPr>
                <a:t>m</a:t>
              </a:r>
              <a:r>
                <a:rPr lang="en-FR" sz="1400" dirty="0"/>
                <a:t>N=0.2</a:t>
              </a:r>
            </a:p>
          </p:txBody>
        </p:sp>
        <p:sp>
          <p:nvSpPr>
            <p:cNvPr id="55" name="TextBox 54">
              <a:extLst>
                <a:ext uri="{FF2B5EF4-FFF2-40B4-BE49-F238E27FC236}">
                  <a16:creationId xmlns:a16="http://schemas.microsoft.com/office/drawing/2014/main" id="{8506C707-CA9A-0749-8FE6-BD7BE0C88E95}"/>
                </a:ext>
              </a:extLst>
            </p:cNvPr>
            <p:cNvSpPr txBox="1"/>
            <p:nvPr/>
          </p:nvSpPr>
          <p:spPr>
            <a:xfrm>
              <a:off x="4357789" y="4410612"/>
              <a:ext cx="721672" cy="307777"/>
            </a:xfrm>
            <a:prstGeom prst="rect">
              <a:avLst/>
            </a:prstGeom>
            <a:noFill/>
          </p:spPr>
          <p:txBody>
            <a:bodyPr wrap="none" rtlCol="0">
              <a:spAutoFit/>
            </a:bodyPr>
            <a:lstStyle/>
            <a:p>
              <a:r>
                <a:rPr lang="en-FR" sz="1400" dirty="0">
                  <a:latin typeface="Symbol" pitchFamily="2" charset="2"/>
                </a:rPr>
                <a:t>m</a:t>
              </a:r>
              <a:r>
                <a:rPr lang="en-FR" sz="1400" dirty="0"/>
                <a:t>N=0.2</a:t>
              </a:r>
            </a:p>
          </p:txBody>
        </p:sp>
        <p:sp>
          <p:nvSpPr>
            <p:cNvPr id="56" name="TextBox 55">
              <a:extLst>
                <a:ext uri="{FF2B5EF4-FFF2-40B4-BE49-F238E27FC236}">
                  <a16:creationId xmlns:a16="http://schemas.microsoft.com/office/drawing/2014/main" id="{BCC7FF8B-A87E-E94B-8F53-1FCC8B448540}"/>
                </a:ext>
              </a:extLst>
            </p:cNvPr>
            <p:cNvSpPr txBox="1"/>
            <p:nvPr/>
          </p:nvSpPr>
          <p:spPr>
            <a:xfrm>
              <a:off x="6822128" y="4410612"/>
              <a:ext cx="721672" cy="307777"/>
            </a:xfrm>
            <a:prstGeom prst="rect">
              <a:avLst/>
            </a:prstGeom>
            <a:noFill/>
          </p:spPr>
          <p:txBody>
            <a:bodyPr wrap="none" rtlCol="0">
              <a:spAutoFit/>
            </a:bodyPr>
            <a:lstStyle/>
            <a:p>
              <a:r>
                <a:rPr lang="en-FR" sz="1400" dirty="0">
                  <a:latin typeface="Symbol" pitchFamily="2" charset="2"/>
                </a:rPr>
                <a:t>m</a:t>
              </a:r>
              <a:r>
                <a:rPr lang="en-FR" sz="1400" dirty="0"/>
                <a:t>N=0.2</a:t>
              </a:r>
            </a:p>
          </p:txBody>
        </p:sp>
        <p:sp>
          <p:nvSpPr>
            <p:cNvPr id="57" name="TextBox 56">
              <a:extLst>
                <a:ext uri="{FF2B5EF4-FFF2-40B4-BE49-F238E27FC236}">
                  <a16:creationId xmlns:a16="http://schemas.microsoft.com/office/drawing/2014/main" id="{C54B77C6-C2C3-6F40-8FE7-B9ECF6FEB570}"/>
                </a:ext>
              </a:extLst>
            </p:cNvPr>
            <p:cNvSpPr txBox="1"/>
            <p:nvPr/>
          </p:nvSpPr>
          <p:spPr>
            <a:xfrm>
              <a:off x="9240944" y="2343764"/>
              <a:ext cx="721672" cy="307777"/>
            </a:xfrm>
            <a:prstGeom prst="rect">
              <a:avLst/>
            </a:prstGeom>
            <a:noFill/>
          </p:spPr>
          <p:txBody>
            <a:bodyPr wrap="none" rtlCol="0">
              <a:spAutoFit/>
            </a:bodyPr>
            <a:lstStyle/>
            <a:p>
              <a:r>
                <a:rPr lang="en-FR" sz="1400" dirty="0">
                  <a:latin typeface="Symbol" pitchFamily="2" charset="2"/>
                </a:rPr>
                <a:t>m</a:t>
              </a:r>
              <a:r>
                <a:rPr lang="en-FR" sz="1400" dirty="0"/>
                <a:t>N=0.2</a:t>
              </a:r>
            </a:p>
          </p:txBody>
        </p:sp>
        <p:sp>
          <p:nvSpPr>
            <p:cNvPr id="58" name="TextBox 57">
              <a:extLst>
                <a:ext uri="{FF2B5EF4-FFF2-40B4-BE49-F238E27FC236}">
                  <a16:creationId xmlns:a16="http://schemas.microsoft.com/office/drawing/2014/main" id="{B174E319-BD7F-554D-83FF-0A63F45F0611}"/>
                </a:ext>
              </a:extLst>
            </p:cNvPr>
            <p:cNvSpPr txBox="1"/>
            <p:nvPr/>
          </p:nvSpPr>
          <p:spPr>
            <a:xfrm>
              <a:off x="7960243" y="3722179"/>
              <a:ext cx="317716" cy="369332"/>
            </a:xfrm>
            <a:prstGeom prst="rect">
              <a:avLst/>
            </a:prstGeom>
            <a:noFill/>
          </p:spPr>
          <p:txBody>
            <a:bodyPr wrap="none" rtlCol="0">
              <a:spAutoFit/>
            </a:bodyPr>
            <a:lstStyle/>
            <a:p>
              <a:r>
                <a:rPr lang="en-FR" dirty="0"/>
                <a:t>A</a:t>
              </a:r>
            </a:p>
          </p:txBody>
        </p:sp>
        <p:sp>
          <p:nvSpPr>
            <p:cNvPr id="59" name="TextBox 58">
              <a:extLst>
                <a:ext uri="{FF2B5EF4-FFF2-40B4-BE49-F238E27FC236}">
                  <a16:creationId xmlns:a16="http://schemas.microsoft.com/office/drawing/2014/main" id="{1FF0CAB9-10FA-334C-8505-13886DE73E08}"/>
                </a:ext>
              </a:extLst>
            </p:cNvPr>
            <p:cNvSpPr txBox="1"/>
            <p:nvPr/>
          </p:nvSpPr>
          <p:spPr>
            <a:xfrm>
              <a:off x="8563853" y="3857167"/>
              <a:ext cx="296876" cy="369332"/>
            </a:xfrm>
            <a:prstGeom prst="rect">
              <a:avLst/>
            </a:prstGeom>
            <a:noFill/>
          </p:spPr>
          <p:txBody>
            <a:bodyPr wrap="none" rtlCol="0">
              <a:spAutoFit/>
            </a:bodyPr>
            <a:lstStyle/>
            <a:p>
              <a:r>
                <a:rPr lang="en-FR" dirty="0"/>
                <a:t>E</a:t>
              </a:r>
            </a:p>
          </p:txBody>
        </p:sp>
        <p:sp>
          <p:nvSpPr>
            <p:cNvPr id="60" name="TextBox 59">
              <a:extLst>
                <a:ext uri="{FF2B5EF4-FFF2-40B4-BE49-F238E27FC236}">
                  <a16:creationId xmlns:a16="http://schemas.microsoft.com/office/drawing/2014/main" id="{01B0EC8A-593F-3542-85EF-28C71BEB87CC}"/>
                </a:ext>
              </a:extLst>
            </p:cNvPr>
            <p:cNvSpPr txBox="1"/>
            <p:nvPr/>
          </p:nvSpPr>
          <p:spPr>
            <a:xfrm>
              <a:off x="8103405" y="4581938"/>
              <a:ext cx="327334" cy="369332"/>
            </a:xfrm>
            <a:prstGeom prst="rect">
              <a:avLst/>
            </a:prstGeom>
            <a:noFill/>
          </p:spPr>
          <p:txBody>
            <a:bodyPr wrap="none" rtlCol="0">
              <a:spAutoFit/>
            </a:bodyPr>
            <a:lstStyle/>
            <a:p>
              <a:r>
                <a:rPr lang="en-FR" dirty="0"/>
                <a:t>D</a:t>
              </a:r>
            </a:p>
          </p:txBody>
        </p:sp>
        <p:sp>
          <p:nvSpPr>
            <p:cNvPr id="61" name="TextBox 60">
              <a:extLst>
                <a:ext uri="{FF2B5EF4-FFF2-40B4-BE49-F238E27FC236}">
                  <a16:creationId xmlns:a16="http://schemas.microsoft.com/office/drawing/2014/main" id="{A9B1020E-6155-8041-9FFD-13432F42B7E3}"/>
                </a:ext>
              </a:extLst>
            </p:cNvPr>
            <p:cNvSpPr txBox="1"/>
            <p:nvPr/>
          </p:nvSpPr>
          <p:spPr>
            <a:xfrm>
              <a:off x="8794131" y="4895210"/>
              <a:ext cx="308098" cy="369332"/>
            </a:xfrm>
            <a:prstGeom prst="rect">
              <a:avLst/>
            </a:prstGeom>
            <a:noFill/>
          </p:spPr>
          <p:txBody>
            <a:bodyPr wrap="none" rtlCol="0">
              <a:spAutoFit/>
            </a:bodyPr>
            <a:lstStyle/>
            <a:p>
              <a:r>
                <a:rPr lang="en-FR" dirty="0"/>
                <a:t>C</a:t>
              </a:r>
            </a:p>
          </p:txBody>
        </p:sp>
        <p:sp>
          <p:nvSpPr>
            <p:cNvPr id="62" name="TextBox 61">
              <a:extLst>
                <a:ext uri="{FF2B5EF4-FFF2-40B4-BE49-F238E27FC236}">
                  <a16:creationId xmlns:a16="http://schemas.microsoft.com/office/drawing/2014/main" id="{4CDDEDF1-AF66-7643-94B5-4275ED8D15DE}"/>
                </a:ext>
              </a:extLst>
            </p:cNvPr>
            <p:cNvSpPr txBox="1"/>
            <p:nvPr/>
          </p:nvSpPr>
          <p:spPr>
            <a:xfrm>
              <a:off x="3916991" y="3904364"/>
              <a:ext cx="386644" cy="307777"/>
            </a:xfrm>
            <a:prstGeom prst="rect">
              <a:avLst/>
            </a:prstGeom>
            <a:noFill/>
          </p:spPr>
          <p:txBody>
            <a:bodyPr wrap="none" rtlCol="0">
              <a:spAutoFit/>
            </a:bodyPr>
            <a:lstStyle/>
            <a:p>
              <a:r>
                <a:rPr lang="en-FR" sz="1400" dirty="0"/>
                <a:t>AB</a:t>
              </a:r>
            </a:p>
          </p:txBody>
        </p:sp>
        <p:sp>
          <p:nvSpPr>
            <p:cNvPr id="63" name="TextBox 62">
              <a:extLst>
                <a:ext uri="{FF2B5EF4-FFF2-40B4-BE49-F238E27FC236}">
                  <a16:creationId xmlns:a16="http://schemas.microsoft.com/office/drawing/2014/main" id="{C69C248A-651E-1743-8CC1-59831AD4C2F3}"/>
                </a:ext>
              </a:extLst>
            </p:cNvPr>
            <p:cNvSpPr txBox="1"/>
            <p:nvPr/>
          </p:nvSpPr>
          <p:spPr>
            <a:xfrm>
              <a:off x="9024090" y="1792701"/>
              <a:ext cx="386644" cy="307777"/>
            </a:xfrm>
            <a:prstGeom prst="rect">
              <a:avLst/>
            </a:prstGeom>
            <a:noFill/>
          </p:spPr>
          <p:txBody>
            <a:bodyPr wrap="none" rtlCol="0">
              <a:spAutoFit/>
            </a:bodyPr>
            <a:lstStyle/>
            <a:p>
              <a:r>
                <a:rPr lang="en-FR" sz="1400" dirty="0"/>
                <a:t>AB</a:t>
              </a:r>
            </a:p>
          </p:txBody>
        </p:sp>
        <p:sp>
          <p:nvSpPr>
            <p:cNvPr id="64" name="TextBox 63">
              <a:extLst>
                <a:ext uri="{FF2B5EF4-FFF2-40B4-BE49-F238E27FC236}">
                  <a16:creationId xmlns:a16="http://schemas.microsoft.com/office/drawing/2014/main" id="{700A082B-01DF-A64F-858B-4D9FA11FA0BD}"/>
                </a:ext>
              </a:extLst>
            </p:cNvPr>
            <p:cNvSpPr txBox="1"/>
            <p:nvPr/>
          </p:nvSpPr>
          <p:spPr>
            <a:xfrm>
              <a:off x="7826613" y="1787406"/>
              <a:ext cx="365806" cy="307777"/>
            </a:xfrm>
            <a:prstGeom prst="rect">
              <a:avLst/>
            </a:prstGeom>
            <a:noFill/>
          </p:spPr>
          <p:txBody>
            <a:bodyPr wrap="none" rtlCol="0">
              <a:spAutoFit/>
            </a:bodyPr>
            <a:lstStyle/>
            <a:p>
              <a:r>
                <a:rPr lang="en-FR" sz="1400" dirty="0"/>
                <a:t>ab</a:t>
              </a:r>
            </a:p>
          </p:txBody>
        </p:sp>
        <p:sp>
          <p:nvSpPr>
            <p:cNvPr id="65" name="TextBox 64">
              <a:extLst>
                <a:ext uri="{FF2B5EF4-FFF2-40B4-BE49-F238E27FC236}">
                  <a16:creationId xmlns:a16="http://schemas.microsoft.com/office/drawing/2014/main" id="{ECD02FD4-9B8F-8D45-AC58-A2B152868570}"/>
                </a:ext>
              </a:extLst>
            </p:cNvPr>
            <p:cNvSpPr txBox="1"/>
            <p:nvPr/>
          </p:nvSpPr>
          <p:spPr>
            <a:xfrm>
              <a:off x="8535702" y="1784214"/>
              <a:ext cx="369012" cy="307777"/>
            </a:xfrm>
            <a:prstGeom prst="rect">
              <a:avLst/>
            </a:prstGeom>
            <a:noFill/>
          </p:spPr>
          <p:txBody>
            <a:bodyPr wrap="none" rtlCol="0">
              <a:spAutoFit/>
            </a:bodyPr>
            <a:lstStyle/>
            <a:p>
              <a:r>
                <a:rPr lang="en-FR" sz="1400" dirty="0"/>
                <a:t>aB</a:t>
              </a:r>
            </a:p>
          </p:txBody>
        </p:sp>
        <p:sp>
          <p:nvSpPr>
            <p:cNvPr id="66" name="TextBox 65">
              <a:extLst>
                <a:ext uri="{FF2B5EF4-FFF2-40B4-BE49-F238E27FC236}">
                  <a16:creationId xmlns:a16="http://schemas.microsoft.com/office/drawing/2014/main" id="{E5FF9476-59B0-8543-9319-08A1014698C5}"/>
                </a:ext>
              </a:extLst>
            </p:cNvPr>
            <p:cNvSpPr txBox="1"/>
            <p:nvPr/>
          </p:nvSpPr>
          <p:spPr>
            <a:xfrm>
              <a:off x="8521903" y="2509161"/>
              <a:ext cx="383438" cy="307777"/>
            </a:xfrm>
            <a:prstGeom prst="rect">
              <a:avLst/>
            </a:prstGeom>
            <a:noFill/>
          </p:spPr>
          <p:txBody>
            <a:bodyPr wrap="none" rtlCol="0">
              <a:spAutoFit/>
            </a:bodyPr>
            <a:lstStyle/>
            <a:p>
              <a:r>
                <a:rPr lang="en-FR" sz="1400" dirty="0"/>
                <a:t>Ab</a:t>
              </a:r>
            </a:p>
          </p:txBody>
        </p:sp>
        <p:sp>
          <p:nvSpPr>
            <p:cNvPr id="67" name="TextBox 66">
              <a:extLst>
                <a:ext uri="{FF2B5EF4-FFF2-40B4-BE49-F238E27FC236}">
                  <a16:creationId xmlns:a16="http://schemas.microsoft.com/office/drawing/2014/main" id="{4CE2DC61-E4FB-2D41-A4C4-144E3F722B69}"/>
                </a:ext>
              </a:extLst>
            </p:cNvPr>
            <p:cNvSpPr txBox="1"/>
            <p:nvPr/>
          </p:nvSpPr>
          <p:spPr>
            <a:xfrm>
              <a:off x="6925800" y="3857167"/>
              <a:ext cx="386644" cy="307777"/>
            </a:xfrm>
            <a:prstGeom prst="rect">
              <a:avLst/>
            </a:prstGeom>
            <a:noFill/>
          </p:spPr>
          <p:txBody>
            <a:bodyPr wrap="none" rtlCol="0">
              <a:spAutoFit/>
            </a:bodyPr>
            <a:lstStyle/>
            <a:p>
              <a:r>
                <a:rPr lang="en-FR" sz="1400" dirty="0"/>
                <a:t>AB</a:t>
              </a:r>
            </a:p>
          </p:txBody>
        </p:sp>
        <p:sp>
          <p:nvSpPr>
            <p:cNvPr id="68" name="TextBox 67">
              <a:extLst>
                <a:ext uri="{FF2B5EF4-FFF2-40B4-BE49-F238E27FC236}">
                  <a16:creationId xmlns:a16="http://schemas.microsoft.com/office/drawing/2014/main" id="{7FD8C176-1531-1247-A17C-E6B7FBB32DF1}"/>
                </a:ext>
              </a:extLst>
            </p:cNvPr>
            <p:cNvSpPr txBox="1"/>
            <p:nvPr/>
          </p:nvSpPr>
          <p:spPr>
            <a:xfrm>
              <a:off x="5826648" y="3794792"/>
              <a:ext cx="365806" cy="307777"/>
            </a:xfrm>
            <a:prstGeom prst="rect">
              <a:avLst/>
            </a:prstGeom>
            <a:noFill/>
          </p:spPr>
          <p:txBody>
            <a:bodyPr wrap="none" rtlCol="0">
              <a:spAutoFit/>
            </a:bodyPr>
            <a:lstStyle/>
            <a:p>
              <a:r>
                <a:rPr lang="en-FR" sz="1400" dirty="0"/>
                <a:t>ab</a:t>
              </a:r>
            </a:p>
          </p:txBody>
        </p:sp>
        <p:sp>
          <p:nvSpPr>
            <p:cNvPr id="69" name="TextBox 68">
              <a:extLst>
                <a:ext uri="{FF2B5EF4-FFF2-40B4-BE49-F238E27FC236}">
                  <a16:creationId xmlns:a16="http://schemas.microsoft.com/office/drawing/2014/main" id="{D5FD49A0-6BFA-6647-ACD5-073856E52140}"/>
                </a:ext>
              </a:extLst>
            </p:cNvPr>
            <p:cNvSpPr txBox="1"/>
            <p:nvPr/>
          </p:nvSpPr>
          <p:spPr>
            <a:xfrm>
              <a:off x="6365518" y="4247089"/>
              <a:ext cx="369012" cy="307777"/>
            </a:xfrm>
            <a:prstGeom prst="rect">
              <a:avLst/>
            </a:prstGeom>
            <a:noFill/>
          </p:spPr>
          <p:txBody>
            <a:bodyPr wrap="none" rtlCol="0">
              <a:spAutoFit/>
            </a:bodyPr>
            <a:lstStyle/>
            <a:p>
              <a:r>
                <a:rPr lang="en-FR" sz="1400" dirty="0"/>
                <a:t>aB</a:t>
              </a:r>
            </a:p>
          </p:txBody>
        </p:sp>
        <p:sp>
          <p:nvSpPr>
            <p:cNvPr id="70" name="TextBox 69">
              <a:extLst>
                <a:ext uri="{FF2B5EF4-FFF2-40B4-BE49-F238E27FC236}">
                  <a16:creationId xmlns:a16="http://schemas.microsoft.com/office/drawing/2014/main" id="{0F00BB92-E733-9A40-8C50-D38531155A58}"/>
                </a:ext>
              </a:extLst>
            </p:cNvPr>
            <p:cNvSpPr txBox="1"/>
            <p:nvPr/>
          </p:nvSpPr>
          <p:spPr>
            <a:xfrm>
              <a:off x="6342807" y="4593611"/>
              <a:ext cx="383438" cy="307777"/>
            </a:xfrm>
            <a:prstGeom prst="rect">
              <a:avLst/>
            </a:prstGeom>
            <a:noFill/>
          </p:spPr>
          <p:txBody>
            <a:bodyPr wrap="none" rtlCol="0">
              <a:spAutoFit/>
            </a:bodyPr>
            <a:lstStyle/>
            <a:p>
              <a:r>
                <a:rPr lang="en-FR" sz="1400" dirty="0"/>
                <a:t>Ab</a:t>
              </a:r>
            </a:p>
          </p:txBody>
        </p:sp>
        <p:sp>
          <p:nvSpPr>
            <p:cNvPr id="71" name="TextBox 70">
              <a:extLst>
                <a:ext uri="{FF2B5EF4-FFF2-40B4-BE49-F238E27FC236}">
                  <a16:creationId xmlns:a16="http://schemas.microsoft.com/office/drawing/2014/main" id="{29EC1336-B449-3245-81BB-643CF1A15E80}"/>
                </a:ext>
              </a:extLst>
            </p:cNvPr>
            <p:cNvSpPr txBox="1"/>
            <p:nvPr/>
          </p:nvSpPr>
          <p:spPr>
            <a:xfrm>
              <a:off x="3305392" y="3899312"/>
              <a:ext cx="365806" cy="307777"/>
            </a:xfrm>
            <a:prstGeom prst="rect">
              <a:avLst/>
            </a:prstGeom>
            <a:noFill/>
          </p:spPr>
          <p:txBody>
            <a:bodyPr wrap="none" rtlCol="0">
              <a:spAutoFit/>
            </a:bodyPr>
            <a:lstStyle/>
            <a:p>
              <a:r>
                <a:rPr lang="en-FR" sz="1400" dirty="0"/>
                <a:t>ab</a:t>
              </a:r>
            </a:p>
          </p:txBody>
        </p:sp>
        <p:sp>
          <p:nvSpPr>
            <p:cNvPr id="72" name="TextBox 71">
              <a:extLst>
                <a:ext uri="{FF2B5EF4-FFF2-40B4-BE49-F238E27FC236}">
                  <a16:creationId xmlns:a16="http://schemas.microsoft.com/office/drawing/2014/main" id="{18045EF4-C3C2-A842-A02D-62F86DDABC16}"/>
                </a:ext>
              </a:extLst>
            </p:cNvPr>
            <p:cNvSpPr txBox="1"/>
            <p:nvPr/>
          </p:nvSpPr>
          <p:spPr>
            <a:xfrm>
              <a:off x="3321412" y="4910281"/>
              <a:ext cx="369012" cy="307777"/>
            </a:xfrm>
            <a:prstGeom prst="rect">
              <a:avLst/>
            </a:prstGeom>
            <a:noFill/>
          </p:spPr>
          <p:txBody>
            <a:bodyPr wrap="none" rtlCol="0">
              <a:spAutoFit/>
            </a:bodyPr>
            <a:lstStyle/>
            <a:p>
              <a:r>
                <a:rPr lang="en-FR" sz="1400" dirty="0"/>
                <a:t>aB</a:t>
              </a:r>
            </a:p>
          </p:txBody>
        </p:sp>
        <p:sp>
          <p:nvSpPr>
            <p:cNvPr id="73" name="TextBox 72">
              <a:extLst>
                <a:ext uri="{FF2B5EF4-FFF2-40B4-BE49-F238E27FC236}">
                  <a16:creationId xmlns:a16="http://schemas.microsoft.com/office/drawing/2014/main" id="{F2E01582-1BEE-CA49-84D2-94ECFFD7C0F6}"/>
                </a:ext>
              </a:extLst>
            </p:cNvPr>
            <p:cNvSpPr txBox="1"/>
            <p:nvPr/>
          </p:nvSpPr>
          <p:spPr>
            <a:xfrm>
              <a:off x="4068135" y="4793192"/>
              <a:ext cx="383438" cy="307777"/>
            </a:xfrm>
            <a:prstGeom prst="rect">
              <a:avLst/>
            </a:prstGeom>
            <a:noFill/>
          </p:spPr>
          <p:txBody>
            <a:bodyPr wrap="none" rtlCol="0">
              <a:spAutoFit/>
            </a:bodyPr>
            <a:lstStyle/>
            <a:p>
              <a:r>
                <a:rPr lang="en-FR" sz="1400" dirty="0"/>
                <a:t>Ab</a:t>
              </a:r>
            </a:p>
          </p:txBody>
        </p:sp>
        <p:cxnSp>
          <p:nvCxnSpPr>
            <p:cNvPr id="74" name="Straight Connector 73">
              <a:extLst>
                <a:ext uri="{FF2B5EF4-FFF2-40B4-BE49-F238E27FC236}">
                  <a16:creationId xmlns:a16="http://schemas.microsoft.com/office/drawing/2014/main" id="{F2FD2E5C-8FBD-5F4F-9F5D-EEDD5CBF0273}"/>
                </a:ext>
              </a:extLst>
            </p:cNvPr>
            <p:cNvCxnSpPr/>
            <p:nvPr/>
          </p:nvCxnSpPr>
          <p:spPr>
            <a:xfrm flipV="1">
              <a:off x="3770359" y="5094990"/>
              <a:ext cx="265758" cy="32006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27D4A149-6DFA-0740-A4C9-35C418E0E391}"/>
                </a:ext>
              </a:extLst>
            </p:cNvPr>
            <p:cNvSpPr txBox="1"/>
            <p:nvPr/>
          </p:nvSpPr>
          <p:spPr>
            <a:xfrm>
              <a:off x="3211546" y="2688779"/>
              <a:ext cx="383438" cy="307777"/>
            </a:xfrm>
            <a:prstGeom prst="rect">
              <a:avLst/>
            </a:prstGeom>
            <a:noFill/>
          </p:spPr>
          <p:txBody>
            <a:bodyPr wrap="none" rtlCol="0">
              <a:spAutoFit/>
            </a:bodyPr>
            <a:lstStyle/>
            <a:p>
              <a:r>
                <a:rPr lang="en-FR" sz="1400" dirty="0"/>
                <a:t>Ab</a:t>
              </a:r>
            </a:p>
          </p:txBody>
        </p:sp>
        <p:sp>
          <p:nvSpPr>
            <p:cNvPr id="76" name="TextBox 75">
              <a:extLst>
                <a:ext uri="{FF2B5EF4-FFF2-40B4-BE49-F238E27FC236}">
                  <a16:creationId xmlns:a16="http://schemas.microsoft.com/office/drawing/2014/main" id="{3C3A2078-4DBF-E64A-9776-41C3B4417324}"/>
                </a:ext>
              </a:extLst>
            </p:cNvPr>
            <p:cNvSpPr txBox="1"/>
            <p:nvPr/>
          </p:nvSpPr>
          <p:spPr>
            <a:xfrm>
              <a:off x="4001617" y="2674435"/>
              <a:ext cx="369012" cy="307777"/>
            </a:xfrm>
            <a:prstGeom prst="rect">
              <a:avLst/>
            </a:prstGeom>
            <a:noFill/>
          </p:spPr>
          <p:txBody>
            <a:bodyPr wrap="none" rtlCol="0">
              <a:spAutoFit/>
            </a:bodyPr>
            <a:lstStyle/>
            <a:p>
              <a:r>
                <a:rPr lang="en-FR" sz="1400" dirty="0"/>
                <a:t>aB</a:t>
              </a:r>
            </a:p>
          </p:txBody>
        </p:sp>
        <p:sp>
          <p:nvSpPr>
            <p:cNvPr id="77" name="TextBox 76">
              <a:extLst>
                <a:ext uri="{FF2B5EF4-FFF2-40B4-BE49-F238E27FC236}">
                  <a16:creationId xmlns:a16="http://schemas.microsoft.com/office/drawing/2014/main" id="{57EF88C1-36E4-7542-ABCE-29425BFBE8E8}"/>
                </a:ext>
              </a:extLst>
            </p:cNvPr>
            <p:cNvSpPr txBox="1"/>
            <p:nvPr/>
          </p:nvSpPr>
          <p:spPr>
            <a:xfrm>
              <a:off x="3188092" y="1666652"/>
              <a:ext cx="365806" cy="307777"/>
            </a:xfrm>
            <a:prstGeom prst="rect">
              <a:avLst/>
            </a:prstGeom>
            <a:noFill/>
          </p:spPr>
          <p:txBody>
            <a:bodyPr wrap="none" rtlCol="0">
              <a:spAutoFit/>
            </a:bodyPr>
            <a:lstStyle/>
            <a:p>
              <a:r>
                <a:rPr lang="en-FR" sz="1400" dirty="0"/>
                <a:t>ab</a:t>
              </a:r>
            </a:p>
          </p:txBody>
        </p:sp>
        <p:sp>
          <p:nvSpPr>
            <p:cNvPr id="78" name="TextBox 77">
              <a:extLst>
                <a:ext uri="{FF2B5EF4-FFF2-40B4-BE49-F238E27FC236}">
                  <a16:creationId xmlns:a16="http://schemas.microsoft.com/office/drawing/2014/main" id="{C3F7ECBF-2574-D84F-A83F-84CB60F0B1F0}"/>
                </a:ext>
              </a:extLst>
            </p:cNvPr>
            <p:cNvSpPr txBox="1"/>
            <p:nvPr/>
          </p:nvSpPr>
          <p:spPr>
            <a:xfrm>
              <a:off x="3938617" y="1671841"/>
              <a:ext cx="386644" cy="307777"/>
            </a:xfrm>
            <a:prstGeom prst="rect">
              <a:avLst/>
            </a:prstGeom>
            <a:noFill/>
          </p:spPr>
          <p:txBody>
            <a:bodyPr wrap="none" rtlCol="0">
              <a:spAutoFit/>
            </a:bodyPr>
            <a:lstStyle/>
            <a:p>
              <a:r>
                <a:rPr lang="en-FR" sz="1400" dirty="0"/>
                <a:t>AB</a:t>
              </a:r>
            </a:p>
          </p:txBody>
        </p:sp>
        <p:sp>
          <p:nvSpPr>
            <p:cNvPr id="79" name="TextBox 78">
              <a:extLst>
                <a:ext uri="{FF2B5EF4-FFF2-40B4-BE49-F238E27FC236}">
                  <a16:creationId xmlns:a16="http://schemas.microsoft.com/office/drawing/2014/main" id="{E71B6C50-D7AB-A04B-9B81-65F7073BCC4C}"/>
                </a:ext>
              </a:extLst>
            </p:cNvPr>
            <p:cNvSpPr txBox="1"/>
            <p:nvPr/>
          </p:nvSpPr>
          <p:spPr>
            <a:xfrm>
              <a:off x="5581759" y="1719081"/>
              <a:ext cx="365806" cy="307777"/>
            </a:xfrm>
            <a:prstGeom prst="rect">
              <a:avLst/>
            </a:prstGeom>
            <a:noFill/>
          </p:spPr>
          <p:txBody>
            <a:bodyPr wrap="none" rtlCol="0">
              <a:spAutoFit/>
            </a:bodyPr>
            <a:lstStyle/>
            <a:p>
              <a:r>
                <a:rPr lang="en-FR" sz="1400" dirty="0"/>
                <a:t>ab</a:t>
              </a:r>
            </a:p>
          </p:txBody>
        </p:sp>
        <p:sp>
          <p:nvSpPr>
            <p:cNvPr id="80" name="TextBox 79">
              <a:extLst>
                <a:ext uri="{FF2B5EF4-FFF2-40B4-BE49-F238E27FC236}">
                  <a16:creationId xmlns:a16="http://schemas.microsoft.com/office/drawing/2014/main" id="{70899591-784B-4F4B-9822-31BC03BBB67C}"/>
                </a:ext>
              </a:extLst>
            </p:cNvPr>
            <p:cNvSpPr txBox="1"/>
            <p:nvPr/>
          </p:nvSpPr>
          <p:spPr>
            <a:xfrm>
              <a:off x="6187684" y="1749746"/>
              <a:ext cx="386644" cy="307777"/>
            </a:xfrm>
            <a:prstGeom prst="rect">
              <a:avLst/>
            </a:prstGeom>
            <a:noFill/>
          </p:spPr>
          <p:txBody>
            <a:bodyPr wrap="none" rtlCol="0">
              <a:spAutoFit/>
            </a:bodyPr>
            <a:lstStyle/>
            <a:p>
              <a:r>
                <a:rPr lang="en-FR" sz="1400" dirty="0"/>
                <a:t>Ab</a:t>
              </a:r>
            </a:p>
          </p:txBody>
        </p:sp>
        <p:sp>
          <p:nvSpPr>
            <p:cNvPr id="81" name="TextBox 80">
              <a:extLst>
                <a:ext uri="{FF2B5EF4-FFF2-40B4-BE49-F238E27FC236}">
                  <a16:creationId xmlns:a16="http://schemas.microsoft.com/office/drawing/2014/main" id="{4F9F3DC8-0BF3-8446-8479-B7FBB284E657}"/>
                </a:ext>
              </a:extLst>
            </p:cNvPr>
            <p:cNvSpPr txBox="1"/>
            <p:nvPr/>
          </p:nvSpPr>
          <p:spPr>
            <a:xfrm>
              <a:off x="6853420" y="1723228"/>
              <a:ext cx="386644" cy="307777"/>
            </a:xfrm>
            <a:prstGeom prst="rect">
              <a:avLst/>
            </a:prstGeom>
            <a:noFill/>
          </p:spPr>
          <p:txBody>
            <a:bodyPr wrap="none" rtlCol="0">
              <a:spAutoFit/>
            </a:bodyPr>
            <a:lstStyle/>
            <a:p>
              <a:r>
                <a:rPr lang="en-FR" sz="1400" dirty="0"/>
                <a:t>AB</a:t>
              </a:r>
            </a:p>
          </p:txBody>
        </p:sp>
        <p:sp>
          <p:nvSpPr>
            <p:cNvPr id="82" name="TextBox 81">
              <a:extLst>
                <a:ext uri="{FF2B5EF4-FFF2-40B4-BE49-F238E27FC236}">
                  <a16:creationId xmlns:a16="http://schemas.microsoft.com/office/drawing/2014/main" id="{E18DECB0-76DA-8B46-A83D-FDF02C01E3B7}"/>
                </a:ext>
              </a:extLst>
            </p:cNvPr>
            <p:cNvSpPr txBox="1"/>
            <p:nvPr/>
          </p:nvSpPr>
          <p:spPr>
            <a:xfrm>
              <a:off x="6522520" y="2912743"/>
              <a:ext cx="369012" cy="307777"/>
            </a:xfrm>
            <a:prstGeom prst="rect">
              <a:avLst/>
            </a:prstGeom>
            <a:noFill/>
          </p:spPr>
          <p:txBody>
            <a:bodyPr wrap="none" rtlCol="0">
              <a:spAutoFit/>
            </a:bodyPr>
            <a:lstStyle/>
            <a:p>
              <a:r>
                <a:rPr lang="en-FR" sz="1400" dirty="0"/>
                <a:t>aB</a:t>
              </a:r>
            </a:p>
          </p:txBody>
        </p:sp>
        <p:cxnSp>
          <p:nvCxnSpPr>
            <p:cNvPr id="83" name="Straight Connector 82">
              <a:extLst>
                <a:ext uri="{FF2B5EF4-FFF2-40B4-BE49-F238E27FC236}">
                  <a16:creationId xmlns:a16="http://schemas.microsoft.com/office/drawing/2014/main" id="{4527CBC1-BCF8-5E42-A0F2-91865F01B5A2}"/>
                </a:ext>
              </a:extLst>
            </p:cNvPr>
            <p:cNvCxnSpPr>
              <a:cxnSpLocks/>
            </p:cNvCxnSpPr>
            <p:nvPr/>
          </p:nvCxnSpPr>
          <p:spPr>
            <a:xfrm flipV="1">
              <a:off x="3841465" y="2895049"/>
              <a:ext cx="204304" cy="11961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95543A9C-2D0C-5C42-9B02-6BF9007FCDD1}"/>
                </a:ext>
              </a:extLst>
            </p:cNvPr>
            <p:cNvCxnSpPr>
              <a:cxnSpLocks/>
            </p:cNvCxnSpPr>
            <p:nvPr/>
          </p:nvCxnSpPr>
          <p:spPr>
            <a:xfrm flipV="1">
              <a:off x="6474392" y="3190346"/>
              <a:ext cx="113063" cy="87659"/>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FF2BC29A-FB8B-0D41-940E-5114A08B5FA1}"/>
                </a:ext>
              </a:extLst>
            </p:cNvPr>
            <p:cNvSpPr txBox="1"/>
            <p:nvPr/>
          </p:nvSpPr>
          <p:spPr>
            <a:xfrm>
              <a:off x="2987666" y="1015747"/>
              <a:ext cx="303288" cy="338554"/>
            </a:xfrm>
            <a:prstGeom prst="rect">
              <a:avLst/>
            </a:prstGeom>
            <a:noFill/>
          </p:spPr>
          <p:txBody>
            <a:bodyPr wrap="none" rtlCol="0">
              <a:spAutoFit/>
            </a:bodyPr>
            <a:lstStyle/>
            <a:p>
              <a:r>
                <a:rPr lang="en-FR" sz="1600" dirty="0"/>
                <a:t>A</a:t>
              </a:r>
            </a:p>
          </p:txBody>
        </p:sp>
        <p:sp>
          <p:nvSpPr>
            <p:cNvPr id="86" name="TextBox 85">
              <a:extLst>
                <a:ext uri="{FF2B5EF4-FFF2-40B4-BE49-F238E27FC236}">
                  <a16:creationId xmlns:a16="http://schemas.microsoft.com/office/drawing/2014/main" id="{C3C4F955-AAA5-DC42-BBA0-655C17C7900A}"/>
                </a:ext>
              </a:extLst>
            </p:cNvPr>
            <p:cNvSpPr txBox="1"/>
            <p:nvPr/>
          </p:nvSpPr>
          <p:spPr>
            <a:xfrm>
              <a:off x="5287481" y="1015747"/>
              <a:ext cx="296876" cy="338554"/>
            </a:xfrm>
            <a:prstGeom prst="rect">
              <a:avLst/>
            </a:prstGeom>
            <a:noFill/>
          </p:spPr>
          <p:txBody>
            <a:bodyPr wrap="none" rtlCol="0">
              <a:spAutoFit/>
            </a:bodyPr>
            <a:lstStyle/>
            <a:p>
              <a:r>
                <a:rPr lang="en-FR" sz="1600" dirty="0"/>
                <a:t>B</a:t>
              </a:r>
            </a:p>
          </p:txBody>
        </p:sp>
        <p:sp>
          <p:nvSpPr>
            <p:cNvPr id="87" name="TextBox 86">
              <a:extLst>
                <a:ext uri="{FF2B5EF4-FFF2-40B4-BE49-F238E27FC236}">
                  <a16:creationId xmlns:a16="http://schemas.microsoft.com/office/drawing/2014/main" id="{F409220D-6C40-A94B-AEC6-6CD20FBC3247}"/>
                </a:ext>
              </a:extLst>
            </p:cNvPr>
            <p:cNvSpPr txBox="1"/>
            <p:nvPr/>
          </p:nvSpPr>
          <p:spPr>
            <a:xfrm>
              <a:off x="7430831" y="1015747"/>
              <a:ext cx="293670" cy="338554"/>
            </a:xfrm>
            <a:prstGeom prst="rect">
              <a:avLst/>
            </a:prstGeom>
            <a:noFill/>
          </p:spPr>
          <p:txBody>
            <a:bodyPr wrap="none" rtlCol="0">
              <a:spAutoFit/>
            </a:bodyPr>
            <a:lstStyle/>
            <a:p>
              <a:r>
                <a:rPr lang="en-FR" sz="1600" dirty="0"/>
                <a:t>C</a:t>
              </a:r>
            </a:p>
          </p:txBody>
        </p:sp>
        <p:sp>
          <p:nvSpPr>
            <p:cNvPr id="88" name="TextBox 87">
              <a:extLst>
                <a:ext uri="{FF2B5EF4-FFF2-40B4-BE49-F238E27FC236}">
                  <a16:creationId xmlns:a16="http://schemas.microsoft.com/office/drawing/2014/main" id="{C41922DD-2882-3F48-B412-768FD18122CD}"/>
                </a:ext>
              </a:extLst>
            </p:cNvPr>
            <p:cNvSpPr txBox="1"/>
            <p:nvPr/>
          </p:nvSpPr>
          <p:spPr>
            <a:xfrm>
              <a:off x="3132972" y="3329707"/>
              <a:ext cx="311304" cy="338554"/>
            </a:xfrm>
            <a:prstGeom prst="rect">
              <a:avLst/>
            </a:prstGeom>
            <a:noFill/>
          </p:spPr>
          <p:txBody>
            <a:bodyPr wrap="none" rtlCol="0">
              <a:spAutoFit/>
            </a:bodyPr>
            <a:lstStyle/>
            <a:p>
              <a:r>
                <a:rPr lang="en-FR" sz="1600" dirty="0"/>
                <a:t>D</a:t>
              </a:r>
            </a:p>
          </p:txBody>
        </p:sp>
        <p:sp>
          <p:nvSpPr>
            <p:cNvPr id="89" name="TextBox 88">
              <a:extLst>
                <a:ext uri="{FF2B5EF4-FFF2-40B4-BE49-F238E27FC236}">
                  <a16:creationId xmlns:a16="http://schemas.microsoft.com/office/drawing/2014/main" id="{142608F5-DF60-E74B-B542-D20F96A53504}"/>
                </a:ext>
              </a:extLst>
            </p:cNvPr>
            <p:cNvSpPr txBox="1"/>
            <p:nvPr/>
          </p:nvSpPr>
          <p:spPr>
            <a:xfrm>
              <a:off x="5306760" y="3329707"/>
              <a:ext cx="285656" cy="338554"/>
            </a:xfrm>
            <a:prstGeom prst="rect">
              <a:avLst/>
            </a:prstGeom>
            <a:noFill/>
          </p:spPr>
          <p:txBody>
            <a:bodyPr wrap="none" rtlCol="0">
              <a:spAutoFit/>
            </a:bodyPr>
            <a:lstStyle/>
            <a:p>
              <a:r>
                <a:rPr lang="en-FR" sz="1600" dirty="0"/>
                <a:t>E</a:t>
              </a:r>
            </a:p>
          </p:txBody>
        </p:sp>
        <p:sp>
          <p:nvSpPr>
            <p:cNvPr id="90" name="TextBox 89">
              <a:extLst>
                <a:ext uri="{FF2B5EF4-FFF2-40B4-BE49-F238E27FC236}">
                  <a16:creationId xmlns:a16="http://schemas.microsoft.com/office/drawing/2014/main" id="{70E1E7BC-EEE1-C746-8FE2-FB52D4E5D5E2}"/>
                </a:ext>
              </a:extLst>
            </p:cNvPr>
            <p:cNvSpPr txBox="1"/>
            <p:nvPr/>
          </p:nvSpPr>
          <p:spPr>
            <a:xfrm>
              <a:off x="7494836" y="3329707"/>
              <a:ext cx="279244" cy="338554"/>
            </a:xfrm>
            <a:prstGeom prst="rect">
              <a:avLst/>
            </a:prstGeom>
            <a:noFill/>
          </p:spPr>
          <p:txBody>
            <a:bodyPr wrap="none" rtlCol="0">
              <a:spAutoFit/>
            </a:bodyPr>
            <a:lstStyle/>
            <a:p>
              <a:r>
                <a:rPr lang="en-FR" sz="1600" dirty="0"/>
                <a:t>F</a:t>
              </a:r>
            </a:p>
          </p:txBody>
        </p:sp>
        <p:sp>
          <p:nvSpPr>
            <p:cNvPr id="91" name="TextBox 90">
              <a:extLst>
                <a:ext uri="{FF2B5EF4-FFF2-40B4-BE49-F238E27FC236}">
                  <a16:creationId xmlns:a16="http://schemas.microsoft.com/office/drawing/2014/main" id="{94174F28-C2D3-E742-9D86-FDB587413618}"/>
                </a:ext>
              </a:extLst>
            </p:cNvPr>
            <p:cNvSpPr txBox="1"/>
            <p:nvPr/>
          </p:nvSpPr>
          <p:spPr>
            <a:xfrm>
              <a:off x="3380972" y="1015747"/>
              <a:ext cx="1587229" cy="338554"/>
            </a:xfrm>
            <a:prstGeom prst="rect">
              <a:avLst/>
            </a:prstGeom>
            <a:noFill/>
          </p:spPr>
          <p:txBody>
            <a:bodyPr wrap="none" rtlCol="0">
              <a:spAutoFit/>
            </a:bodyPr>
            <a:lstStyle/>
            <a:p>
              <a:r>
                <a:rPr lang="en-FR" sz="1600" dirty="0"/>
                <a:t>Large population</a:t>
              </a:r>
            </a:p>
          </p:txBody>
        </p:sp>
        <p:sp>
          <p:nvSpPr>
            <p:cNvPr id="92" name="TextBox 91">
              <a:extLst>
                <a:ext uri="{FF2B5EF4-FFF2-40B4-BE49-F238E27FC236}">
                  <a16:creationId xmlns:a16="http://schemas.microsoft.com/office/drawing/2014/main" id="{3C7A2004-A805-8E4D-B6AB-57D66503E5F2}"/>
                </a:ext>
              </a:extLst>
            </p:cNvPr>
            <p:cNvSpPr txBox="1"/>
            <p:nvPr/>
          </p:nvSpPr>
          <p:spPr>
            <a:xfrm>
              <a:off x="5584856" y="1015747"/>
              <a:ext cx="1565750" cy="338554"/>
            </a:xfrm>
            <a:prstGeom prst="rect">
              <a:avLst/>
            </a:prstGeom>
            <a:noFill/>
          </p:spPr>
          <p:txBody>
            <a:bodyPr wrap="none" rtlCol="0">
              <a:spAutoFit/>
            </a:bodyPr>
            <a:lstStyle/>
            <a:p>
              <a:r>
                <a:rPr lang="en-FR" sz="1600" dirty="0"/>
                <a:t>Non-diverse pair</a:t>
              </a:r>
            </a:p>
          </p:txBody>
        </p:sp>
        <p:sp>
          <p:nvSpPr>
            <p:cNvPr id="93" name="TextBox 92">
              <a:extLst>
                <a:ext uri="{FF2B5EF4-FFF2-40B4-BE49-F238E27FC236}">
                  <a16:creationId xmlns:a16="http://schemas.microsoft.com/office/drawing/2014/main" id="{E09C8DC9-E6FF-F446-8E07-342EF75949D8}"/>
                </a:ext>
              </a:extLst>
            </p:cNvPr>
            <p:cNvSpPr txBox="1"/>
            <p:nvPr/>
          </p:nvSpPr>
          <p:spPr>
            <a:xfrm>
              <a:off x="7914487" y="1015747"/>
              <a:ext cx="1323696" cy="338554"/>
            </a:xfrm>
            <a:prstGeom prst="rect">
              <a:avLst/>
            </a:prstGeom>
            <a:noFill/>
          </p:spPr>
          <p:txBody>
            <a:bodyPr wrap="none" rtlCol="0">
              <a:spAutoFit/>
            </a:bodyPr>
            <a:lstStyle/>
            <a:p>
              <a:r>
                <a:rPr lang="en-FR" sz="1600" dirty="0"/>
                <a:t>Diverse pair 1</a:t>
              </a:r>
            </a:p>
          </p:txBody>
        </p:sp>
        <p:sp>
          <p:nvSpPr>
            <p:cNvPr id="94" name="TextBox 93">
              <a:extLst>
                <a:ext uri="{FF2B5EF4-FFF2-40B4-BE49-F238E27FC236}">
                  <a16:creationId xmlns:a16="http://schemas.microsoft.com/office/drawing/2014/main" id="{0121DD45-9FE6-8347-8E13-EDD41E632F3C}"/>
                </a:ext>
              </a:extLst>
            </p:cNvPr>
            <p:cNvSpPr txBox="1"/>
            <p:nvPr/>
          </p:nvSpPr>
          <p:spPr>
            <a:xfrm>
              <a:off x="3572606" y="3329707"/>
              <a:ext cx="1323696" cy="338554"/>
            </a:xfrm>
            <a:prstGeom prst="rect">
              <a:avLst/>
            </a:prstGeom>
            <a:noFill/>
          </p:spPr>
          <p:txBody>
            <a:bodyPr wrap="none" rtlCol="0">
              <a:spAutoFit/>
            </a:bodyPr>
            <a:lstStyle/>
            <a:p>
              <a:r>
                <a:rPr lang="en-FR" sz="1600" dirty="0"/>
                <a:t>Diverse pair 2</a:t>
              </a:r>
            </a:p>
          </p:txBody>
        </p:sp>
        <p:sp>
          <p:nvSpPr>
            <p:cNvPr id="95" name="TextBox 94">
              <a:extLst>
                <a:ext uri="{FF2B5EF4-FFF2-40B4-BE49-F238E27FC236}">
                  <a16:creationId xmlns:a16="http://schemas.microsoft.com/office/drawing/2014/main" id="{307CF70D-A101-A849-AE7E-66C078429B05}"/>
                </a:ext>
              </a:extLst>
            </p:cNvPr>
            <p:cNvSpPr txBox="1"/>
            <p:nvPr/>
          </p:nvSpPr>
          <p:spPr>
            <a:xfrm>
              <a:off x="5744623" y="3329707"/>
              <a:ext cx="1325619" cy="338554"/>
            </a:xfrm>
            <a:prstGeom prst="rect">
              <a:avLst/>
            </a:prstGeom>
            <a:noFill/>
          </p:spPr>
          <p:txBody>
            <a:bodyPr wrap="none" rtlCol="0">
              <a:spAutoFit/>
            </a:bodyPr>
            <a:lstStyle/>
            <a:p>
              <a:r>
                <a:rPr lang="en-FR" sz="1600" dirty="0"/>
                <a:t>Overlap 1 &amp; 2</a:t>
              </a:r>
            </a:p>
          </p:txBody>
        </p:sp>
        <p:sp>
          <p:nvSpPr>
            <p:cNvPr id="96" name="TextBox 95">
              <a:extLst>
                <a:ext uri="{FF2B5EF4-FFF2-40B4-BE49-F238E27FC236}">
                  <a16:creationId xmlns:a16="http://schemas.microsoft.com/office/drawing/2014/main" id="{7507E8A2-8043-3844-BB09-2EFA53CCB33A}"/>
                </a:ext>
              </a:extLst>
            </p:cNvPr>
            <p:cNvSpPr txBox="1"/>
            <p:nvPr/>
          </p:nvSpPr>
          <p:spPr>
            <a:xfrm>
              <a:off x="7916640" y="3329707"/>
              <a:ext cx="1768241" cy="338554"/>
            </a:xfrm>
            <a:prstGeom prst="rect">
              <a:avLst/>
            </a:prstGeom>
            <a:noFill/>
          </p:spPr>
          <p:txBody>
            <a:bodyPr wrap="none" rtlCol="0">
              <a:spAutoFit/>
            </a:bodyPr>
            <a:lstStyle/>
            <a:p>
              <a:r>
                <a:rPr lang="en-FR" sz="1600" dirty="0"/>
                <a:t>Smallest frequency</a:t>
              </a:r>
            </a:p>
          </p:txBody>
        </p:sp>
        <p:sp>
          <p:nvSpPr>
            <p:cNvPr id="97" name="Freeform 96">
              <a:extLst>
                <a:ext uri="{FF2B5EF4-FFF2-40B4-BE49-F238E27FC236}">
                  <a16:creationId xmlns:a16="http://schemas.microsoft.com/office/drawing/2014/main" id="{9D23E001-DFF0-284E-8B79-114D3C9C58CA}"/>
                </a:ext>
              </a:extLst>
            </p:cNvPr>
            <p:cNvSpPr/>
            <p:nvPr/>
          </p:nvSpPr>
          <p:spPr>
            <a:xfrm>
              <a:off x="3246783" y="1570383"/>
              <a:ext cx="742121" cy="1729408"/>
            </a:xfrm>
            <a:custGeom>
              <a:avLst/>
              <a:gdLst>
                <a:gd name="connsiteX0" fmla="*/ 0 w 742121"/>
                <a:gd name="connsiteY0" fmla="*/ 0 h 1729408"/>
                <a:gd name="connsiteX1" fmla="*/ 139147 w 742121"/>
                <a:gd name="connsiteY1" fmla="*/ 92765 h 1729408"/>
                <a:gd name="connsiteX2" fmla="*/ 245165 w 742121"/>
                <a:gd name="connsiteY2" fmla="*/ 304800 h 1729408"/>
                <a:gd name="connsiteX3" fmla="*/ 304800 w 742121"/>
                <a:gd name="connsiteY3" fmla="*/ 503582 h 1729408"/>
                <a:gd name="connsiteX4" fmla="*/ 344556 w 742121"/>
                <a:gd name="connsiteY4" fmla="*/ 735495 h 1729408"/>
                <a:gd name="connsiteX5" fmla="*/ 384313 w 742121"/>
                <a:gd name="connsiteY5" fmla="*/ 921026 h 1729408"/>
                <a:gd name="connsiteX6" fmla="*/ 404191 w 742121"/>
                <a:gd name="connsiteY6" fmla="*/ 1159565 h 1729408"/>
                <a:gd name="connsiteX7" fmla="*/ 443947 w 742121"/>
                <a:gd name="connsiteY7" fmla="*/ 1305339 h 1729408"/>
                <a:gd name="connsiteX8" fmla="*/ 483704 w 742121"/>
                <a:gd name="connsiteY8" fmla="*/ 1464365 h 1729408"/>
                <a:gd name="connsiteX9" fmla="*/ 536713 w 742121"/>
                <a:gd name="connsiteY9" fmla="*/ 1603513 h 1729408"/>
                <a:gd name="connsiteX10" fmla="*/ 616226 w 742121"/>
                <a:gd name="connsiteY10" fmla="*/ 1702904 h 1729408"/>
                <a:gd name="connsiteX11" fmla="*/ 742121 w 742121"/>
                <a:gd name="connsiteY11" fmla="*/ 1729408 h 1729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2121" h="1729408">
                  <a:moveTo>
                    <a:pt x="0" y="0"/>
                  </a:moveTo>
                  <a:cubicBezTo>
                    <a:pt x="49143" y="20982"/>
                    <a:pt x="98286" y="41965"/>
                    <a:pt x="139147" y="92765"/>
                  </a:cubicBezTo>
                  <a:cubicBezTo>
                    <a:pt x="180008" y="143565"/>
                    <a:pt x="217556" y="236331"/>
                    <a:pt x="245165" y="304800"/>
                  </a:cubicBezTo>
                  <a:cubicBezTo>
                    <a:pt x="272774" y="373269"/>
                    <a:pt x="288235" y="431800"/>
                    <a:pt x="304800" y="503582"/>
                  </a:cubicBezTo>
                  <a:cubicBezTo>
                    <a:pt x="321365" y="575365"/>
                    <a:pt x="331304" y="665921"/>
                    <a:pt x="344556" y="735495"/>
                  </a:cubicBezTo>
                  <a:cubicBezTo>
                    <a:pt x="357808" y="805069"/>
                    <a:pt x="374374" y="850348"/>
                    <a:pt x="384313" y="921026"/>
                  </a:cubicBezTo>
                  <a:cubicBezTo>
                    <a:pt x="394252" y="991704"/>
                    <a:pt x="394252" y="1095513"/>
                    <a:pt x="404191" y="1159565"/>
                  </a:cubicBezTo>
                  <a:cubicBezTo>
                    <a:pt x="414130" y="1223617"/>
                    <a:pt x="430695" y="1254539"/>
                    <a:pt x="443947" y="1305339"/>
                  </a:cubicBezTo>
                  <a:cubicBezTo>
                    <a:pt x="457199" y="1356139"/>
                    <a:pt x="468243" y="1414669"/>
                    <a:pt x="483704" y="1464365"/>
                  </a:cubicBezTo>
                  <a:cubicBezTo>
                    <a:pt x="499165" y="1514061"/>
                    <a:pt x="514626" y="1563757"/>
                    <a:pt x="536713" y="1603513"/>
                  </a:cubicBezTo>
                  <a:cubicBezTo>
                    <a:pt x="558800" y="1643269"/>
                    <a:pt x="581991" y="1681922"/>
                    <a:pt x="616226" y="1702904"/>
                  </a:cubicBezTo>
                  <a:cubicBezTo>
                    <a:pt x="650461" y="1723887"/>
                    <a:pt x="696291" y="1726647"/>
                    <a:pt x="742121" y="172940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98" name="Freeform 97">
              <a:extLst>
                <a:ext uri="{FF2B5EF4-FFF2-40B4-BE49-F238E27FC236}">
                  <a16:creationId xmlns:a16="http://schemas.microsoft.com/office/drawing/2014/main" id="{8D20E970-3737-F343-9EE2-5F96072BEDD9}"/>
                </a:ext>
              </a:extLst>
            </p:cNvPr>
            <p:cNvSpPr/>
            <p:nvPr/>
          </p:nvSpPr>
          <p:spPr>
            <a:xfrm>
              <a:off x="3472070" y="1623391"/>
              <a:ext cx="708991" cy="1656522"/>
            </a:xfrm>
            <a:custGeom>
              <a:avLst/>
              <a:gdLst>
                <a:gd name="connsiteX0" fmla="*/ 708991 w 708991"/>
                <a:gd name="connsiteY0" fmla="*/ 0 h 1656522"/>
                <a:gd name="connsiteX1" fmla="*/ 536713 w 708991"/>
                <a:gd name="connsiteY1" fmla="*/ 125896 h 1656522"/>
                <a:gd name="connsiteX2" fmla="*/ 470452 w 708991"/>
                <a:gd name="connsiteY2" fmla="*/ 251792 h 1656522"/>
                <a:gd name="connsiteX3" fmla="*/ 364434 w 708991"/>
                <a:gd name="connsiteY3" fmla="*/ 463826 h 1656522"/>
                <a:gd name="connsiteX4" fmla="*/ 304800 w 708991"/>
                <a:gd name="connsiteY4" fmla="*/ 715618 h 1656522"/>
                <a:gd name="connsiteX5" fmla="*/ 258417 w 708991"/>
                <a:gd name="connsiteY5" fmla="*/ 1000539 h 1656522"/>
                <a:gd name="connsiteX6" fmla="*/ 245165 w 708991"/>
                <a:gd name="connsiteY6" fmla="*/ 1186070 h 1656522"/>
                <a:gd name="connsiteX7" fmla="*/ 198782 w 708991"/>
                <a:gd name="connsiteY7" fmla="*/ 1378226 h 1656522"/>
                <a:gd name="connsiteX8" fmla="*/ 139147 w 708991"/>
                <a:gd name="connsiteY8" fmla="*/ 1537252 h 1656522"/>
                <a:gd name="connsiteX9" fmla="*/ 79513 w 708991"/>
                <a:gd name="connsiteY9" fmla="*/ 1623392 h 1656522"/>
                <a:gd name="connsiteX10" fmla="*/ 0 w 708991"/>
                <a:gd name="connsiteY10" fmla="*/ 1656522 h 165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8991" h="1656522">
                  <a:moveTo>
                    <a:pt x="708991" y="0"/>
                  </a:moveTo>
                  <a:cubicBezTo>
                    <a:pt x="642730" y="41965"/>
                    <a:pt x="576469" y="83931"/>
                    <a:pt x="536713" y="125896"/>
                  </a:cubicBezTo>
                  <a:cubicBezTo>
                    <a:pt x="496957" y="167861"/>
                    <a:pt x="499165" y="195470"/>
                    <a:pt x="470452" y="251792"/>
                  </a:cubicBezTo>
                  <a:cubicBezTo>
                    <a:pt x="441739" y="308114"/>
                    <a:pt x="392043" y="386522"/>
                    <a:pt x="364434" y="463826"/>
                  </a:cubicBezTo>
                  <a:cubicBezTo>
                    <a:pt x="336825" y="541130"/>
                    <a:pt x="322469" y="626166"/>
                    <a:pt x="304800" y="715618"/>
                  </a:cubicBezTo>
                  <a:cubicBezTo>
                    <a:pt x="287131" y="805070"/>
                    <a:pt x="268356" y="922130"/>
                    <a:pt x="258417" y="1000539"/>
                  </a:cubicBezTo>
                  <a:cubicBezTo>
                    <a:pt x="248478" y="1078948"/>
                    <a:pt x="255104" y="1123122"/>
                    <a:pt x="245165" y="1186070"/>
                  </a:cubicBezTo>
                  <a:cubicBezTo>
                    <a:pt x="235226" y="1249018"/>
                    <a:pt x="216452" y="1319696"/>
                    <a:pt x="198782" y="1378226"/>
                  </a:cubicBezTo>
                  <a:cubicBezTo>
                    <a:pt x="181112" y="1436756"/>
                    <a:pt x="159025" y="1496391"/>
                    <a:pt x="139147" y="1537252"/>
                  </a:cubicBezTo>
                  <a:cubicBezTo>
                    <a:pt x="119269" y="1578113"/>
                    <a:pt x="102704" y="1603514"/>
                    <a:pt x="79513" y="1623392"/>
                  </a:cubicBezTo>
                  <a:cubicBezTo>
                    <a:pt x="56322" y="1643270"/>
                    <a:pt x="28161" y="1649896"/>
                    <a:pt x="0" y="1656522"/>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99" name="Freeform 98">
              <a:extLst>
                <a:ext uri="{FF2B5EF4-FFF2-40B4-BE49-F238E27FC236}">
                  <a16:creationId xmlns:a16="http://schemas.microsoft.com/office/drawing/2014/main" id="{4E0FFEBE-EC5F-F646-8E6C-4BD994D03D49}"/>
                </a:ext>
              </a:extLst>
            </p:cNvPr>
            <p:cNvSpPr/>
            <p:nvPr/>
          </p:nvSpPr>
          <p:spPr>
            <a:xfrm>
              <a:off x="3246783" y="2869096"/>
              <a:ext cx="914400" cy="443947"/>
            </a:xfrm>
            <a:custGeom>
              <a:avLst/>
              <a:gdLst>
                <a:gd name="connsiteX0" fmla="*/ 0 w 914400"/>
                <a:gd name="connsiteY0" fmla="*/ 443947 h 443947"/>
                <a:gd name="connsiteX1" fmla="*/ 46382 w 914400"/>
                <a:gd name="connsiteY1" fmla="*/ 437321 h 443947"/>
                <a:gd name="connsiteX2" fmla="*/ 72887 w 914400"/>
                <a:gd name="connsiteY2" fmla="*/ 404191 h 443947"/>
                <a:gd name="connsiteX3" fmla="*/ 119269 w 914400"/>
                <a:gd name="connsiteY3" fmla="*/ 397565 h 443947"/>
                <a:gd name="connsiteX4" fmla="*/ 139147 w 914400"/>
                <a:gd name="connsiteY4" fmla="*/ 390939 h 443947"/>
                <a:gd name="connsiteX5" fmla="*/ 178904 w 914400"/>
                <a:gd name="connsiteY5" fmla="*/ 344556 h 443947"/>
                <a:gd name="connsiteX6" fmla="*/ 198782 w 914400"/>
                <a:gd name="connsiteY6" fmla="*/ 324678 h 443947"/>
                <a:gd name="connsiteX7" fmla="*/ 212034 w 914400"/>
                <a:gd name="connsiteY7" fmla="*/ 304800 h 443947"/>
                <a:gd name="connsiteX8" fmla="*/ 231913 w 914400"/>
                <a:gd name="connsiteY8" fmla="*/ 298174 h 443947"/>
                <a:gd name="connsiteX9" fmla="*/ 245165 w 914400"/>
                <a:gd name="connsiteY9" fmla="*/ 231913 h 443947"/>
                <a:gd name="connsiteX10" fmla="*/ 258417 w 914400"/>
                <a:gd name="connsiteY10" fmla="*/ 192156 h 443947"/>
                <a:gd name="connsiteX11" fmla="*/ 278295 w 914400"/>
                <a:gd name="connsiteY11" fmla="*/ 172278 h 443947"/>
                <a:gd name="connsiteX12" fmla="*/ 311426 w 914400"/>
                <a:gd name="connsiteY12" fmla="*/ 112643 h 443947"/>
                <a:gd name="connsiteX13" fmla="*/ 331304 w 914400"/>
                <a:gd name="connsiteY13" fmla="*/ 106017 h 443947"/>
                <a:gd name="connsiteX14" fmla="*/ 351182 w 914400"/>
                <a:gd name="connsiteY14" fmla="*/ 86139 h 443947"/>
                <a:gd name="connsiteX15" fmla="*/ 364434 w 914400"/>
                <a:gd name="connsiteY15" fmla="*/ 33130 h 443947"/>
                <a:gd name="connsiteX16" fmla="*/ 390939 w 914400"/>
                <a:gd name="connsiteY16" fmla="*/ 0 h 443947"/>
                <a:gd name="connsiteX17" fmla="*/ 490330 w 914400"/>
                <a:gd name="connsiteY17" fmla="*/ 13252 h 443947"/>
                <a:gd name="connsiteX18" fmla="*/ 510208 w 914400"/>
                <a:gd name="connsiteY18" fmla="*/ 26504 h 443947"/>
                <a:gd name="connsiteX19" fmla="*/ 523460 w 914400"/>
                <a:gd name="connsiteY19" fmla="*/ 66261 h 443947"/>
                <a:gd name="connsiteX20" fmla="*/ 536713 w 914400"/>
                <a:gd name="connsiteY20" fmla="*/ 79513 h 443947"/>
                <a:gd name="connsiteX21" fmla="*/ 549965 w 914400"/>
                <a:gd name="connsiteY21" fmla="*/ 99391 h 443947"/>
                <a:gd name="connsiteX22" fmla="*/ 569843 w 914400"/>
                <a:gd name="connsiteY22" fmla="*/ 112643 h 443947"/>
                <a:gd name="connsiteX23" fmla="*/ 576469 w 914400"/>
                <a:gd name="connsiteY23" fmla="*/ 132521 h 443947"/>
                <a:gd name="connsiteX24" fmla="*/ 589721 w 914400"/>
                <a:gd name="connsiteY24" fmla="*/ 145774 h 443947"/>
                <a:gd name="connsiteX25" fmla="*/ 602974 w 914400"/>
                <a:gd name="connsiteY25" fmla="*/ 185530 h 443947"/>
                <a:gd name="connsiteX26" fmla="*/ 609600 w 914400"/>
                <a:gd name="connsiteY26" fmla="*/ 205408 h 443947"/>
                <a:gd name="connsiteX27" fmla="*/ 616226 w 914400"/>
                <a:gd name="connsiteY27" fmla="*/ 245165 h 443947"/>
                <a:gd name="connsiteX28" fmla="*/ 655982 w 914400"/>
                <a:gd name="connsiteY28" fmla="*/ 265043 h 443947"/>
                <a:gd name="connsiteX29" fmla="*/ 675860 w 914400"/>
                <a:gd name="connsiteY29" fmla="*/ 278295 h 443947"/>
                <a:gd name="connsiteX30" fmla="*/ 702365 w 914400"/>
                <a:gd name="connsiteY30" fmla="*/ 304800 h 443947"/>
                <a:gd name="connsiteX31" fmla="*/ 742121 w 914400"/>
                <a:gd name="connsiteY31" fmla="*/ 324678 h 443947"/>
                <a:gd name="connsiteX32" fmla="*/ 762000 w 914400"/>
                <a:gd name="connsiteY32" fmla="*/ 331304 h 443947"/>
                <a:gd name="connsiteX33" fmla="*/ 781878 w 914400"/>
                <a:gd name="connsiteY33" fmla="*/ 344556 h 443947"/>
                <a:gd name="connsiteX34" fmla="*/ 801756 w 914400"/>
                <a:gd name="connsiteY34" fmla="*/ 351182 h 443947"/>
                <a:gd name="connsiteX35" fmla="*/ 834887 w 914400"/>
                <a:gd name="connsiteY35" fmla="*/ 377687 h 443947"/>
                <a:gd name="connsiteX36" fmla="*/ 854765 w 914400"/>
                <a:gd name="connsiteY36" fmla="*/ 390939 h 443947"/>
                <a:gd name="connsiteX37" fmla="*/ 868017 w 914400"/>
                <a:gd name="connsiteY37" fmla="*/ 410817 h 443947"/>
                <a:gd name="connsiteX38" fmla="*/ 887895 w 914400"/>
                <a:gd name="connsiteY38" fmla="*/ 417443 h 443947"/>
                <a:gd name="connsiteX39" fmla="*/ 914400 w 914400"/>
                <a:gd name="connsiteY39" fmla="*/ 437321 h 443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914400" h="443947">
                  <a:moveTo>
                    <a:pt x="0" y="443947"/>
                  </a:moveTo>
                  <a:cubicBezTo>
                    <a:pt x="15461" y="441738"/>
                    <a:pt x="32110" y="443664"/>
                    <a:pt x="46382" y="437321"/>
                  </a:cubicBezTo>
                  <a:cubicBezTo>
                    <a:pt x="77498" y="423492"/>
                    <a:pt x="42707" y="414251"/>
                    <a:pt x="72887" y="404191"/>
                  </a:cubicBezTo>
                  <a:cubicBezTo>
                    <a:pt x="87703" y="399252"/>
                    <a:pt x="103808" y="399774"/>
                    <a:pt x="119269" y="397565"/>
                  </a:cubicBezTo>
                  <a:cubicBezTo>
                    <a:pt x="125895" y="395356"/>
                    <a:pt x="133464" y="394999"/>
                    <a:pt x="139147" y="390939"/>
                  </a:cubicBezTo>
                  <a:cubicBezTo>
                    <a:pt x="171939" y="367516"/>
                    <a:pt x="158303" y="369277"/>
                    <a:pt x="178904" y="344556"/>
                  </a:cubicBezTo>
                  <a:cubicBezTo>
                    <a:pt x="184903" y="337357"/>
                    <a:pt x="192783" y="331877"/>
                    <a:pt x="198782" y="324678"/>
                  </a:cubicBezTo>
                  <a:cubicBezTo>
                    <a:pt x="203880" y="318560"/>
                    <a:pt x="205816" y="309775"/>
                    <a:pt x="212034" y="304800"/>
                  </a:cubicBezTo>
                  <a:cubicBezTo>
                    <a:pt x="217488" y="300437"/>
                    <a:pt x="225287" y="300383"/>
                    <a:pt x="231913" y="298174"/>
                  </a:cubicBezTo>
                  <a:cubicBezTo>
                    <a:pt x="236391" y="271307"/>
                    <a:pt x="237751" y="256626"/>
                    <a:pt x="245165" y="231913"/>
                  </a:cubicBezTo>
                  <a:cubicBezTo>
                    <a:pt x="249179" y="218533"/>
                    <a:pt x="248539" y="202034"/>
                    <a:pt x="258417" y="192156"/>
                  </a:cubicBezTo>
                  <a:lnTo>
                    <a:pt x="278295" y="172278"/>
                  </a:lnTo>
                  <a:cubicBezTo>
                    <a:pt x="284129" y="154775"/>
                    <a:pt x="294337" y="118339"/>
                    <a:pt x="311426" y="112643"/>
                  </a:cubicBezTo>
                  <a:lnTo>
                    <a:pt x="331304" y="106017"/>
                  </a:lnTo>
                  <a:cubicBezTo>
                    <a:pt x="337930" y="99391"/>
                    <a:pt x="347304" y="94670"/>
                    <a:pt x="351182" y="86139"/>
                  </a:cubicBezTo>
                  <a:cubicBezTo>
                    <a:pt x="358719" y="69558"/>
                    <a:pt x="351555" y="46008"/>
                    <a:pt x="364434" y="33130"/>
                  </a:cubicBezTo>
                  <a:cubicBezTo>
                    <a:pt x="383318" y="14247"/>
                    <a:pt x="374222" y="25076"/>
                    <a:pt x="390939" y="0"/>
                  </a:cubicBezTo>
                  <a:cubicBezTo>
                    <a:pt x="408703" y="1480"/>
                    <a:pt x="463264" y="-281"/>
                    <a:pt x="490330" y="13252"/>
                  </a:cubicBezTo>
                  <a:cubicBezTo>
                    <a:pt x="497453" y="16813"/>
                    <a:pt x="503582" y="22087"/>
                    <a:pt x="510208" y="26504"/>
                  </a:cubicBezTo>
                  <a:cubicBezTo>
                    <a:pt x="514625" y="39756"/>
                    <a:pt x="513582" y="56384"/>
                    <a:pt x="523460" y="66261"/>
                  </a:cubicBezTo>
                  <a:cubicBezTo>
                    <a:pt x="527878" y="70678"/>
                    <a:pt x="532810" y="74635"/>
                    <a:pt x="536713" y="79513"/>
                  </a:cubicBezTo>
                  <a:cubicBezTo>
                    <a:pt x="541688" y="85731"/>
                    <a:pt x="544334" y="93760"/>
                    <a:pt x="549965" y="99391"/>
                  </a:cubicBezTo>
                  <a:cubicBezTo>
                    <a:pt x="555596" y="105022"/>
                    <a:pt x="563217" y="108226"/>
                    <a:pt x="569843" y="112643"/>
                  </a:cubicBezTo>
                  <a:cubicBezTo>
                    <a:pt x="572052" y="119269"/>
                    <a:pt x="572876" y="126532"/>
                    <a:pt x="576469" y="132521"/>
                  </a:cubicBezTo>
                  <a:cubicBezTo>
                    <a:pt x="579683" y="137878"/>
                    <a:pt x="586927" y="140186"/>
                    <a:pt x="589721" y="145774"/>
                  </a:cubicBezTo>
                  <a:cubicBezTo>
                    <a:pt x="595968" y="158268"/>
                    <a:pt x="598556" y="172278"/>
                    <a:pt x="602974" y="185530"/>
                  </a:cubicBezTo>
                  <a:lnTo>
                    <a:pt x="609600" y="205408"/>
                  </a:lnTo>
                  <a:cubicBezTo>
                    <a:pt x="611809" y="218660"/>
                    <a:pt x="610218" y="233148"/>
                    <a:pt x="616226" y="245165"/>
                  </a:cubicBezTo>
                  <a:cubicBezTo>
                    <a:pt x="622556" y="257824"/>
                    <a:pt x="645529" y="259816"/>
                    <a:pt x="655982" y="265043"/>
                  </a:cubicBezTo>
                  <a:cubicBezTo>
                    <a:pt x="663105" y="268604"/>
                    <a:pt x="669814" y="273112"/>
                    <a:pt x="675860" y="278295"/>
                  </a:cubicBezTo>
                  <a:cubicBezTo>
                    <a:pt x="685347" y="286426"/>
                    <a:pt x="690512" y="300849"/>
                    <a:pt x="702365" y="304800"/>
                  </a:cubicBezTo>
                  <a:cubicBezTo>
                    <a:pt x="752332" y="321456"/>
                    <a:pt x="690738" y="298987"/>
                    <a:pt x="742121" y="324678"/>
                  </a:cubicBezTo>
                  <a:cubicBezTo>
                    <a:pt x="748368" y="327802"/>
                    <a:pt x="755374" y="329095"/>
                    <a:pt x="762000" y="331304"/>
                  </a:cubicBezTo>
                  <a:cubicBezTo>
                    <a:pt x="768626" y="335721"/>
                    <a:pt x="774755" y="340995"/>
                    <a:pt x="781878" y="344556"/>
                  </a:cubicBezTo>
                  <a:cubicBezTo>
                    <a:pt x="788125" y="347680"/>
                    <a:pt x="796302" y="346819"/>
                    <a:pt x="801756" y="351182"/>
                  </a:cubicBezTo>
                  <a:cubicBezTo>
                    <a:pt x="844571" y="385435"/>
                    <a:pt x="784922" y="361033"/>
                    <a:pt x="834887" y="377687"/>
                  </a:cubicBezTo>
                  <a:cubicBezTo>
                    <a:pt x="841513" y="382104"/>
                    <a:pt x="849134" y="385308"/>
                    <a:pt x="854765" y="390939"/>
                  </a:cubicBezTo>
                  <a:cubicBezTo>
                    <a:pt x="860396" y="396570"/>
                    <a:pt x="861799" y="405842"/>
                    <a:pt x="868017" y="410817"/>
                  </a:cubicBezTo>
                  <a:cubicBezTo>
                    <a:pt x="873471" y="415180"/>
                    <a:pt x="881648" y="414320"/>
                    <a:pt x="887895" y="417443"/>
                  </a:cubicBezTo>
                  <a:cubicBezTo>
                    <a:pt x="902881" y="424936"/>
                    <a:pt x="905081" y="428002"/>
                    <a:pt x="914400" y="437321"/>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0" name="Freeform 99">
              <a:extLst>
                <a:ext uri="{FF2B5EF4-FFF2-40B4-BE49-F238E27FC236}">
                  <a16:creationId xmlns:a16="http://schemas.microsoft.com/office/drawing/2014/main" id="{FE8FD276-FFCD-0545-A3E2-19C342A579E0}"/>
                </a:ext>
              </a:extLst>
            </p:cNvPr>
            <p:cNvSpPr/>
            <p:nvPr/>
          </p:nvSpPr>
          <p:spPr>
            <a:xfrm>
              <a:off x="3306417" y="2935357"/>
              <a:ext cx="821635" cy="357827"/>
            </a:xfrm>
            <a:custGeom>
              <a:avLst/>
              <a:gdLst>
                <a:gd name="connsiteX0" fmla="*/ 0 w 821635"/>
                <a:gd name="connsiteY0" fmla="*/ 357808 h 357827"/>
                <a:gd name="connsiteX1" fmla="*/ 86140 w 821635"/>
                <a:gd name="connsiteY1" fmla="*/ 311426 h 357827"/>
                <a:gd name="connsiteX2" fmla="*/ 125896 w 821635"/>
                <a:gd name="connsiteY2" fmla="*/ 284921 h 357827"/>
                <a:gd name="connsiteX3" fmla="*/ 165653 w 821635"/>
                <a:gd name="connsiteY3" fmla="*/ 265043 h 357827"/>
                <a:gd name="connsiteX4" fmla="*/ 205409 w 821635"/>
                <a:gd name="connsiteY4" fmla="*/ 205408 h 357827"/>
                <a:gd name="connsiteX5" fmla="*/ 218661 w 821635"/>
                <a:gd name="connsiteY5" fmla="*/ 185530 h 357827"/>
                <a:gd name="connsiteX6" fmla="*/ 238540 w 821635"/>
                <a:gd name="connsiteY6" fmla="*/ 152400 h 357827"/>
                <a:gd name="connsiteX7" fmla="*/ 265044 w 821635"/>
                <a:gd name="connsiteY7" fmla="*/ 119269 h 357827"/>
                <a:gd name="connsiteX8" fmla="*/ 284922 w 821635"/>
                <a:gd name="connsiteY8" fmla="*/ 79513 h 357827"/>
                <a:gd name="connsiteX9" fmla="*/ 298174 w 821635"/>
                <a:gd name="connsiteY9" fmla="*/ 66260 h 357827"/>
                <a:gd name="connsiteX10" fmla="*/ 324679 w 821635"/>
                <a:gd name="connsiteY10" fmla="*/ 13252 h 357827"/>
                <a:gd name="connsiteX11" fmla="*/ 344557 w 821635"/>
                <a:gd name="connsiteY11" fmla="*/ 6626 h 357827"/>
                <a:gd name="connsiteX12" fmla="*/ 371061 w 821635"/>
                <a:gd name="connsiteY12" fmla="*/ 0 h 357827"/>
                <a:gd name="connsiteX13" fmla="*/ 417444 w 821635"/>
                <a:gd name="connsiteY13" fmla="*/ 13252 h 357827"/>
                <a:gd name="connsiteX14" fmla="*/ 450574 w 821635"/>
                <a:gd name="connsiteY14" fmla="*/ 39756 h 357827"/>
                <a:gd name="connsiteX15" fmla="*/ 463826 w 821635"/>
                <a:gd name="connsiteY15" fmla="*/ 59634 h 357827"/>
                <a:gd name="connsiteX16" fmla="*/ 483705 w 821635"/>
                <a:gd name="connsiteY16" fmla="*/ 66260 h 357827"/>
                <a:gd name="connsiteX17" fmla="*/ 496957 w 821635"/>
                <a:gd name="connsiteY17" fmla="*/ 79513 h 357827"/>
                <a:gd name="connsiteX18" fmla="*/ 503583 w 821635"/>
                <a:gd name="connsiteY18" fmla="*/ 99391 h 357827"/>
                <a:gd name="connsiteX19" fmla="*/ 530087 w 821635"/>
                <a:gd name="connsiteY19" fmla="*/ 139147 h 357827"/>
                <a:gd name="connsiteX20" fmla="*/ 556592 w 821635"/>
                <a:gd name="connsiteY20" fmla="*/ 198782 h 357827"/>
                <a:gd name="connsiteX21" fmla="*/ 576470 w 821635"/>
                <a:gd name="connsiteY21" fmla="*/ 212034 h 357827"/>
                <a:gd name="connsiteX22" fmla="*/ 602974 w 821635"/>
                <a:gd name="connsiteY22" fmla="*/ 251791 h 357827"/>
                <a:gd name="connsiteX23" fmla="*/ 629479 w 821635"/>
                <a:gd name="connsiteY23" fmla="*/ 284921 h 357827"/>
                <a:gd name="connsiteX24" fmla="*/ 669235 w 821635"/>
                <a:gd name="connsiteY24" fmla="*/ 298173 h 357827"/>
                <a:gd name="connsiteX25" fmla="*/ 689113 w 821635"/>
                <a:gd name="connsiteY25" fmla="*/ 304800 h 357827"/>
                <a:gd name="connsiteX26" fmla="*/ 708992 w 821635"/>
                <a:gd name="connsiteY26" fmla="*/ 311426 h 357827"/>
                <a:gd name="connsiteX27" fmla="*/ 748748 w 821635"/>
                <a:gd name="connsiteY27" fmla="*/ 337930 h 357827"/>
                <a:gd name="connsiteX28" fmla="*/ 768626 w 821635"/>
                <a:gd name="connsiteY28" fmla="*/ 351182 h 357827"/>
                <a:gd name="connsiteX29" fmla="*/ 821635 w 821635"/>
                <a:gd name="connsiteY29" fmla="*/ 357808 h 357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21635" h="357827">
                  <a:moveTo>
                    <a:pt x="0" y="357808"/>
                  </a:moveTo>
                  <a:cubicBezTo>
                    <a:pt x="61017" y="331658"/>
                    <a:pt x="32392" y="347258"/>
                    <a:pt x="86140" y="311426"/>
                  </a:cubicBezTo>
                  <a:lnTo>
                    <a:pt x="125896" y="284921"/>
                  </a:lnTo>
                  <a:cubicBezTo>
                    <a:pt x="153329" y="275777"/>
                    <a:pt x="139963" y="282169"/>
                    <a:pt x="165653" y="265043"/>
                  </a:cubicBezTo>
                  <a:lnTo>
                    <a:pt x="205409" y="205408"/>
                  </a:lnTo>
                  <a:cubicBezTo>
                    <a:pt x="209826" y="198782"/>
                    <a:pt x="216143" y="193085"/>
                    <a:pt x="218661" y="185530"/>
                  </a:cubicBezTo>
                  <a:cubicBezTo>
                    <a:pt x="227263" y="159725"/>
                    <a:pt x="220348" y="170591"/>
                    <a:pt x="238540" y="152400"/>
                  </a:cubicBezTo>
                  <a:cubicBezTo>
                    <a:pt x="251439" y="113700"/>
                    <a:pt x="235073" y="149240"/>
                    <a:pt x="265044" y="119269"/>
                  </a:cubicBezTo>
                  <a:cubicBezTo>
                    <a:pt x="290176" y="94137"/>
                    <a:pt x="268756" y="106457"/>
                    <a:pt x="284922" y="79513"/>
                  </a:cubicBezTo>
                  <a:cubicBezTo>
                    <a:pt x="288136" y="74156"/>
                    <a:pt x="293757" y="70678"/>
                    <a:pt x="298174" y="66260"/>
                  </a:cubicBezTo>
                  <a:cubicBezTo>
                    <a:pt x="304783" y="46433"/>
                    <a:pt x="305403" y="24817"/>
                    <a:pt x="324679" y="13252"/>
                  </a:cubicBezTo>
                  <a:cubicBezTo>
                    <a:pt x="330668" y="9659"/>
                    <a:pt x="337841" y="8545"/>
                    <a:pt x="344557" y="6626"/>
                  </a:cubicBezTo>
                  <a:cubicBezTo>
                    <a:pt x="353313" y="4124"/>
                    <a:pt x="362226" y="2209"/>
                    <a:pt x="371061" y="0"/>
                  </a:cubicBezTo>
                  <a:cubicBezTo>
                    <a:pt x="372793" y="433"/>
                    <a:pt x="413123" y="9795"/>
                    <a:pt x="417444" y="13252"/>
                  </a:cubicBezTo>
                  <a:cubicBezTo>
                    <a:pt x="460260" y="47505"/>
                    <a:pt x="400610" y="23101"/>
                    <a:pt x="450574" y="39756"/>
                  </a:cubicBezTo>
                  <a:cubicBezTo>
                    <a:pt x="454991" y="46382"/>
                    <a:pt x="457608" y="54659"/>
                    <a:pt x="463826" y="59634"/>
                  </a:cubicBezTo>
                  <a:cubicBezTo>
                    <a:pt x="469280" y="63997"/>
                    <a:pt x="477716" y="62666"/>
                    <a:pt x="483705" y="66260"/>
                  </a:cubicBezTo>
                  <a:cubicBezTo>
                    <a:pt x="489062" y="69474"/>
                    <a:pt x="492540" y="75095"/>
                    <a:pt x="496957" y="79513"/>
                  </a:cubicBezTo>
                  <a:cubicBezTo>
                    <a:pt x="499166" y="86139"/>
                    <a:pt x="500191" y="93286"/>
                    <a:pt x="503583" y="99391"/>
                  </a:cubicBezTo>
                  <a:cubicBezTo>
                    <a:pt x="511318" y="113314"/>
                    <a:pt x="530087" y="139147"/>
                    <a:pt x="530087" y="139147"/>
                  </a:cubicBezTo>
                  <a:cubicBezTo>
                    <a:pt x="536648" y="158829"/>
                    <a:pt x="540842" y="183032"/>
                    <a:pt x="556592" y="198782"/>
                  </a:cubicBezTo>
                  <a:cubicBezTo>
                    <a:pt x="562223" y="204413"/>
                    <a:pt x="569844" y="207617"/>
                    <a:pt x="576470" y="212034"/>
                  </a:cubicBezTo>
                  <a:lnTo>
                    <a:pt x="602974" y="251791"/>
                  </a:lnTo>
                  <a:cubicBezTo>
                    <a:pt x="607657" y="258816"/>
                    <a:pt x="620036" y="280199"/>
                    <a:pt x="629479" y="284921"/>
                  </a:cubicBezTo>
                  <a:cubicBezTo>
                    <a:pt x="641973" y="291168"/>
                    <a:pt x="655983" y="293755"/>
                    <a:pt x="669235" y="298173"/>
                  </a:cubicBezTo>
                  <a:lnTo>
                    <a:pt x="689113" y="304800"/>
                  </a:lnTo>
                  <a:lnTo>
                    <a:pt x="708992" y="311426"/>
                  </a:lnTo>
                  <a:cubicBezTo>
                    <a:pt x="746674" y="349108"/>
                    <a:pt x="710391" y="318752"/>
                    <a:pt x="748748" y="337930"/>
                  </a:cubicBezTo>
                  <a:cubicBezTo>
                    <a:pt x="755871" y="341491"/>
                    <a:pt x="761071" y="348664"/>
                    <a:pt x="768626" y="351182"/>
                  </a:cubicBezTo>
                  <a:cubicBezTo>
                    <a:pt x="790683" y="358534"/>
                    <a:pt x="802200" y="357808"/>
                    <a:pt x="821635" y="35780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1" name="Freeform 100">
              <a:extLst>
                <a:ext uri="{FF2B5EF4-FFF2-40B4-BE49-F238E27FC236}">
                  <a16:creationId xmlns:a16="http://schemas.microsoft.com/office/drawing/2014/main" id="{C128DD4B-1C20-0F44-95E4-B821D2816687}"/>
                </a:ext>
              </a:extLst>
            </p:cNvPr>
            <p:cNvSpPr/>
            <p:nvPr/>
          </p:nvSpPr>
          <p:spPr>
            <a:xfrm>
              <a:off x="5454502" y="1555429"/>
              <a:ext cx="1010093" cy="1733107"/>
            </a:xfrm>
            <a:custGeom>
              <a:avLst/>
              <a:gdLst>
                <a:gd name="connsiteX0" fmla="*/ 0 w 1010093"/>
                <a:gd name="connsiteY0" fmla="*/ 0 h 1733107"/>
                <a:gd name="connsiteX1" fmla="*/ 223284 w 1010093"/>
                <a:gd name="connsiteY1" fmla="*/ 42530 h 1733107"/>
                <a:gd name="connsiteX2" fmla="*/ 350875 w 1010093"/>
                <a:gd name="connsiteY2" fmla="*/ 85061 h 1733107"/>
                <a:gd name="connsiteX3" fmla="*/ 446568 w 1010093"/>
                <a:gd name="connsiteY3" fmla="*/ 244549 h 1733107"/>
                <a:gd name="connsiteX4" fmla="*/ 520996 w 1010093"/>
                <a:gd name="connsiteY4" fmla="*/ 542261 h 1733107"/>
                <a:gd name="connsiteX5" fmla="*/ 574158 w 1010093"/>
                <a:gd name="connsiteY5" fmla="*/ 797442 h 1733107"/>
                <a:gd name="connsiteX6" fmla="*/ 627321 w 1010093"/>
                <a:gd name="connsiteY6" fmla="*/ 1063256 h 1733107"/>
                <a:gd name="connsiteX7" fmla="*/ 691117 w 1010093"/>
                <a:gd name="connsiteY7" fmla="*/ 1265274 h 1733107"/>
                <a:gd name="connsiteX8" fmla="*/ 712382 w 1010093"/>
                <a:gd name="connsiteY8" fmla="*/ 1414130 h 1733107"/>
                <a:gd name="connsiteX9" fmla="*/ 786810 w 1010093"/>
                <a:gd name="connsiteY9" fmla="*/ 1541721 h 1733107"/>
                <a:gd name="connsiteX10" fmla="*/ 829340 w 1010093"/>
                <a:gd name="connsiteY10" fmla="*/ 1605516 h 1733107"/>
                <a:gd name="connsiteX11" fmla="*/ 914400 w 1010093"/>
                <a:gd name="connsiteY11" fmla="*/ 1701209 h 1733107"/>
                <a:gd name="connsiteX12" fmla="*/ 1010093 w 1010093"/>
                <a:gd name="connsiteY12" fmla="*/ 1733107 h 173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10093" h="1733107">
                  <a:moveTo>
                    <a:pt x="0" y="0"/>
                  </a:moveTo>
                  <a:cubicBezTo>
                    <a:pt x="82402" y="14176"/>
                    <a:pt x="164805" y="28353"/>
                    <a:pt x="223284" y="42530"/>
                  </a:cubicBezTo>
                  <a:cubicBezTo>
                    <a:pt x="281763" y="56707"/>
                    <a:pt x="313661" y="51391"/>
                    <a:pt x="350875" y="85061"/>
                  </a:cubicBezTo>
                  <a:cubicBezTo>
                    <a:pt x="388089" y="118731"/>
                    <a:pt x="418215" y="168349"/>
                    <a:pt x="446568" y="244549"/>
                  </a:cubicBezTo>
                  <a:cubicBezTo>
                    <a:pt x="474922" y="320749"/>
                    <a:pt x="499731" y="450112"/>
                    <a:pt x="520996" y="542261"/>
                  </a:cubicBezTo>
                  <a:cubicBezTo>
                    <a:pt x="542261" y="634410"/>
                    <a:pt x="556437" y="710610"/>
                    <a:pt x="574158" y="797442"/>
                  </a:cubicBezTo>
                  <a:cubicBezTo>
                    <a:pt x="591879" y="884274"/>
                    <a:pt x="607828" y="985284"/>
                    <a:pt x="627321" y="1063256"/>
                  </a:cubicBezTo>
                  <a:cubicBezTo>
                    <a:pt x="646814" y="1141228"/>
                    <a:pt x="676940" y="1206795"/>
                    <a:pt x="691117" y="1265274"/>
                  </a:cubicBezTo>
                  <a:cubicBezTo>
                    <a:pt x="705294" y="1323753"/>
                    <a:pt x="696433" y="1368056"/>
                    <a:pt x="712382" y="1414130"/>
                  </a:cubicBezTo>
                  <a:cubicBezTo>
                    <a:pt x="728331" y="1460205"/>
                    <a:pt x="786810" y="1541721"/>
                    <a:pt x="786810" y="1541721"/>
                  </a:cubicBezTo>
                  <a:cubicBezTo>
                    <a:pt x="806303" y="1573619"/>
                    <a:pt x="808075" y="1578935"/>
                    <a:pt x="829340" y="1605516"/>
                  </a:cubicBezTo>
                  <a:cubicBezTo>
                    <a:pt x="850605" y="1632097"/>
                    <a:pt x="884275" y="1679944"/>
                    <a:pt x="914400" y="1701209"/>
                  </a:cubicBezTo>
                  <a:cubicBezTo>
                    <a:pt x="944526" y="1722474"/>
                    <a:pt x="977309" y="1727790"/>
                    <a:pt x="1010093" y="173310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2" name="Freeform 101">
              <a:extLst>
                <a:ext uri="{FF2B5EF4-FFF2-40B4-BE49-F238E27FC236}">
                  <a16:creationId xmlns:a16="http://schemas.microsoft.com/office/drawing/2014/main" id="{A069AC0B-0055-264A-A0E3-4030C837A855}"/>
                </a:ext>
              </a:extLst>
            </p:cNvPr>
            <p:cNvSpPr/>
            <p:nvPr/>
          </p:nvSpPr>
          <p:spPr>
            <a:xfrm>
              <a:off x="6230679" y="1584251"/>
              <a:ext cx="1233377" cy="1701209"/>
            </a:xfrm>
            <a:custGeom>
              <a:avLst/>
              <a:gdLst>
                <a:gd name="connsiteX0" fmla="*/ 1233377 w 1233377"/>
                <a:gd name="connsiteY0" fmla="*/ 0 h 1701209"/>
                <a:gd name="connsiteX1" fmla="*/ 946298 w 1233377"/>
                <a:gd name="connsiteY1" fmla="*/ 10633 h 1701209"/>
                <a:gd name="connsiteX2" fmla="*/ 765544 w 1233377"/>
                <a:gd name="connsiteY2" fmla="*/ 63796 h 1701209"/>
                <a:gd name="connsiteX3" fmla="*/ 637954 w 1233377"/>
                <a:gd name="connsiteY3" fmla="*/ 276447 h 1701209"/>
                <a:gd name="connsiteX4" fmla="*/ 542261 w 1233377"/>
                <a:gd name="connsiteY4" fmla="*/ 552893 h 1701209"/>
                <a:gd name="connsiteX5" fmla="*/ 435935 w 1233377"/>
                <a:gd name="connsiteY5" fmla="*/ 903768 h 1701209"/>
                <a:gd name="connsiteX6" fmla="*/ 372140 w 1233377"/>
                <a:gd name="connsiteY6" fmla="*/ 1201479 h 1701209"/>
                <a:gd name="connsiteX7" fmla="*/ 297712 w 1233377"/>
                <a:gd name="connsiteY7" fmla="*/ 1456661 h 1701209"/>
                <a:gd name="connsiteX8" fmla="*/ 170121 w 1233377"/>
                <a:gd name="connsiteY8" fmla="*/ 1637414 h 1701209"/>
                <a:gd name="connsiteX9" fmla="*/ 0 w 1233377"/>
                <a:gd name="connsiteY9" fmla="*/ 1701209 h 1701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3377" h="1701209">
                  <a:moveTo>
                    <a:pt x="1233377" y="0"/>
                  </a:moveTo>
                  <a:cubicBezTo>
                    <a:pt x="1128823" y="0"/>
                    <a:pt x="1024270" y="0"/>
                    <a:pt x="946298" y="10633"/>
                  </a:cubicBezTo>
                  <a:cubicBezTo>
                    <a:pt x="868326" y="21266"/>
                    <a:pt x="816935" y="19494"/>
                    <a:pt x="765544" y="63796"/>
                  </a:cubicBezTo>
                  <a:cubicBezTo>
                    <a:pt x="714153" y="108098"/>
                    <a:pt x="675168" y="194931"/>
                    <a:pt x="637954" y="276447"/>
                  </a:cubicBezTo>
                  <a:cubicBezTo>
                    <a:pt x="600740" y="357963"/>
                    <a:pt x="575931" y="448340"/>
                    <a:pt x="542261" y="552893"/>
                  </a:cubicBezTo>
                  <a:cubicBezTo>
                    <a:pt x="508591" y="657446"/>
                    <a:pt x="464288" y="795670"/>
                    <a:pt x="435935" y="903768"/>
                  </a:cubicBezTo>
                  <a:cubicBezTo>
                    <a:pt x="407582" y="1011866"/>
                    <a:pt x="395177" y="1109330"/>
                    <a:pt x="372140" y="1201479"/>
                  </a:cubicBezTo>
                  <a:cubicBezTo>
                    <a:pt x="349103" y="1293628"/>
                    <a:pt x="331382" y="1384005"/>
                    <a:pt x="297712" y="1456661"/>
                  </a:cubicBezTo>
                  <a:cubicBezTo>
                    <a:pt x="264042" y="1529317"/>
                    <a:pt x="219740" y="1596656"/>
                    <a:pt x="170121" y="1637414"/>
                  </a:cubicBezTo>
                  <a:cubicBezTo>
                    <a:pt x="120502" y="1678172"/>
                    <a:pt x="60251" y="1689690"/>
                    <a:pt x="0" y="1701209"/>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3" name="Freeform 102">
              <a:extLst>
                <a:ext uri="{FF2B5EF4-FFF2-40B4-BE49-F238E27FC236}">
                  <a16:creationId xmlns:a16="http://schemas.microsoft.com/office/drawing/2014/main" id="{442594D4-89D3-6744-8CB7-F26C0AD118A7}"/>
                </a:ext>
              </a:extLst>
            </p:cNvPr>
            <p:cNvSpPr/>
            <p:nvPr/>
          </p:nvSpPr>
          <p:spPr>
            <a:xfrm>
              <a:off x="5454502" y="1675613"/>
              <a:ext cx="1679945" cy="1620480"/>
            </a:xfrm>
            <a:custGeom>
              <a:avLst/>
              <a:gdLst>
                <a:gd name="connsiteX0" fmla="*/ 0 w 1679945"/>
                <a:gd name="connsiteY0" fmla="*/ 1609847 h 1620480"/>
                <a:gd name="connsiteX1" fmla="*/ 212651 w 1679945"/>
                <a:gd name="connsiteY1" fmla="*/ 1588582 h 1620480"/>
                <a:gd name="connsiteX2" fmla="*/ 404038 w 1679945"/>
                <a:gd name="connsiteY2" fmla="*/ 1482257 h 1620480"/>
                <a:gd name="connsiteX3" fmla="*/ 520996 w 1679945"/>
                <a:gd name="connsiteY3" fmla="*/ 1025057 h 1620480"/>
                <a:gd name="connsiteX4" fmla="*/ 616689 w 1679945"/>
                <a:gd name="connsiteY4" fmla="*/ 642285 h 1620480"/>
                <a:gd name="connsiteX5" fmla="*/ 701749 w 1679945"/>
                <a:gd name="connsiteY5" fmla="*/ 312675 h 1620480"/>
                <a:gd name="connsiteX6" fmla="*/ 765545 w 1679945"/>
                <a:gd name="connsiteY6" fmla="*/ 121289 h 1620480"/>
                <a:gd name="connsiteX7" fmla="*/ 818707 w 1679945"/>
                <a:gd name="connsiteY7" fmla="*/ 89392 h 1620480"/>
                <a:gd name="connsiteX8" fmla="*/ 903768 w 1679945"/>
                <a:gd name="connsiteY8" fmla="*/ 4331 h 1620480"/>
                <a:gd name="connsiteX9" fmla="*/ 1010093 w 1679945"/>
                <a:gd name="connsiteY9" fmla="*/ 57494 h 1620480"/>
                <a:gd name="connsiteX10" fmla="*/ 1137684 w 1679945"/>
                <a:gd name="connsiteY10" fmla="*/ 429634 h 1620480"/>
                <a:gd name="connsiteX11" fmla="*/ 1254642 w 1679945"/>
                <a:gd name="connsiteY11" fmla="*/ 854936 h 1620480"/>
                <a:gd name="connsiteX12" fmla="*/ 1318438 w 1679945"/>
                <a:gd name="connsiteY12" fmla="*/ 1120750 h 1620480"/>
                <a:gd name="connsiteX13" fmla="*/ 1424763 w 1679945"/>
                <a:gd name="connsiteY13" fmla="*/ 1386564 h 1620480"/>
                <a:gd name="connsiteX14" fmla="*/ 1541721 w 1679945"/>
                <a:gd name="connsiteY14" fmla="*/ 1556685 h 1620480"/>
                <a:gd name="connsiteX15" fmla="*/ 1679945 w 1679945"/>
                <a:gd name="connsiteY15" fmla="*/ 1620480 h 162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79945" h="1620480">
                  <a:moveTo>
                    <a:pt x="0" y="1609847"/>
                  </a:moveTo>
                  <a:cubicBezTo>
                    <a:pt x="72655" y="1609847"/>
                    <a:pt x="145311" y="1609847"/>
                    <a:pt x="212651" y="1588582"/>
                  </a:cubicBezTo>
                  <a:cubicBezTo>
                    <a:pt x="279991" y="1567317"/>
                    <a:pt x="352647" y="1576178"/>
                    <a:pt x="404038" y="1482257"/>
                  </a:cubicBezTo>
                  <a:cubicBezTo>
                    <a:pt x="455429" y="1388336"/>
                    <a:pt x="485554" y="1165052"/>
                    <a:pt x="520996" y="1025057"/>
                  </a:cubicBezTo>
                  <a:cubicBezTo>
                    <a:pt x="556438" y="885062"/>
                    <a:pt x="586564" y="761015"/>
                    <a:pt x="616689" y="642285"/>
                  </a:cubicBezTo>
                  <a:cubicBezTo>
                    <a:pt x="646814" y="523555"/>
                    <a:pt x="676940" y="399508"/>
                    <a:pt x="701749" y="312675"/>
                  </a:cubicBezTo>
                  <a:cubicBezTo>
                    <a:pt x="726558" y="225842"/>
                    <a:pt x="765545" y="121289"/>
                    <a:pt x="765545" y="121289"/>
                  </a:cubicBezTo>
                  <a:cubicBezTo>
                    <a:pt x="785038" y="84075"/>
                    <a:pt x="795670" y="108885"/>
                    <a:pt x="818707" y="89392"/>
                  </a:cubicBezTo>
                  <a:cubicBezTo>
                    <a:pt x="841744" y="69899"/>
                    <a:pt x="871870" y="9647"/>
                    <a:pt x="903768" y="4331"/>
                  </a:cubicBezTo>
                  <a:cubicBezTo>
                    <a:pt x="935666" y="-985"/>
                    <a:pt x="971107" y="-13390"/>
                    <a:pt x="1010093" y="57494"/>
                  </a:cubicBezTo>
                  <a:cubicBezTo>
                    <a:pt x="1049079" y="128378"/>
                    <a:pt x="1096926" y="296727"/>
                    <a:pt x="1137684" y="429634"/>
                  </a:cubicBezTo>
                  <a:cubicBezTo>
                    <a:pt x="1178442" y="562541"/>
                    <a:pt x="1224516" y="739750"/>
                    <a:pt x="1254642" y="854936"/>
                  </a:cubicBezTo>
                  <a:cubicBezTo>
                    <a:pt x="1284768" y="970122"/>
                    <a:pt x="1290085" y="1032145"/>
                    <a:pt x="1318438" y="1120750"/>
                  </a:cubicBezTo>
                  <a:cubicBezTo>
                    <a:pt x="1346791" y="1209355"/>
                    <a:pt x="1387549" y="1313908"/>
                    <a:pt x="1424763" y="1386564"/>
                  </a:cubicBezTo>
                  <a:cubicBezTo>
                    <a:pt x="1461977" y="1459220"/>
                    <a:pt x="1499191" y="1517699"/>
                    <a:pt x="1541721" y="1556685"/>
                  </a:cubicBezTo>
                  <a:cubicBezTo>
                    <a:pt x="1584251" y="1595671"/>
                    <a:pt x="1632098" y="1608075"/>
                    <a:pt x="1679945" y="162048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4" name="Freeform 103">
              <a:extLst>
                <a:ext uri="{FF2B5EF4-FFF2-40B4-BE49-F238E27FC236}">
                  <a16:creationId xmlns:a16="http://schemas.microsoft.com/office/drawing/2014/main" id="{2045298E-70B1-5D44-A307-6BCB6CE317DF}"/>
                </a:ext>
              </a:extLst>
            </p:cNvPr>
            <p:cNvSpPr/>
            <p:nvPr/>
          </p:nvSpPr>
          <p:spPr>
            <a:xfrm>
              <a:off x="7612912" y="1573619"/>
              <a:ext cx="1127051" cy="1729156"/>
            </a:xfrm>
            <a:custGeom>
              <a:avLst/>
              <a:gdLst>
                <a:gd name="connsiteX0" fmla="*/ 0 w 1127051"/>
                <a:gd name="connsiteY0" fmla="*/ 0 h 1729156"/>
                <a:gd name="connsiteX1" fmla="*/ 265814 w 1127051"/>
                <a:gd name="connsiteY1" fmla="*/ 21265 h 1729156"/>
                <a:gd name="connsiteX2" fmla="*/ 414669 w 1127051"/>
                <a:gd name="connsiteY2" fmla="*/ 95693 h 1729156"/>
                <a:gd name="connsiteX3" fmla="*/ 531628 w 1127051"/>
                <a:gd name="connsiteY3" fmla="*/ 287079 h 1729156"/>
                <a:gd name="connsiteX4" fmla="*/ 616688 w 1127051"/>
                <a:gd name="connsiteY4" fmla="*/ 627321 h 1729156"/>
                <a:gd name="connsiteX5" fmla="*/ 691116 w 1127051"/>
                <a:gd name="connsiteY5" fmla="*/ 988828 h 1729156"/>
                <a:gd name="connsiteX6" fmla="*/ 776176 w 1127051"/>
                <a:gd name="connsiteY6" fmla="*/ 1350334 h 1729156"/>
                <a:gd name="connsiteX7" fmla="*/ 871869 w 1127051"/>
                <a:gd name="connsiteY7" fmla="*/ 1573618 h 1729156"/>
                <a:gd name="connsiteX8" fmla="*/ 1010093 w 1127051"/>
                <a:gd name="connsiteY8" fmla="*/ 1711841 h 1729156"/>
                <a:gd name="connsiteX9" fmla="*/ 1127051 w 1127051"/>
                <a:gd name="connsiteY9" fmla="*/ 1722474 h 172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7051" h="1729156">
                  <a:moveTo>
                    <a:pt x="0" y="0"/>
                  </a:moveTo>
                  <a:cubicBezTo>
                    <a:pt x="98351" y="2658"/>
                    <a:pt x="196703" y="5316"/>
                    <a:pt x="265814" y="21265"/>
                  </a:cubicBezTo>
                  <a:cubicBezTo>
                    <a:pt x="334925" y="37214"/>
                    <a:pt x="370367" y="51391"/>
                    <a:pt x="414669" y="95693"/>
                  </a:cubicBezTo>
                  <a:cubicBezTo>
                    <a:pt x="458971" y="139995"/>
                    <a:pt x="497958" y="198474"/>
                    <a:pt x="531628" y="287079"/>
                  </a:cubicBezTo>
                  <a:cubicBezTo>
                    <a:pt x="565298" y="375684"/>
                    <a:pt x="590107" y="510363"/>
                    <a:pt x="616688" y="627321"/>
                  </a:cubicBezTo>
                  <a:cubicBezTo>
                    <a:pt x="643269" y="744279"/>
                    <a:pt x="664535" y="868326"/>
                    <a:pt x="691116" y="988828"/>
                  </a:cubicBezTo>
                  <a:cubicBezTo>
                    <a:pt x="717697" y="1109330"/>
                    <a:pt x="746050" y="1252869"/>
                    <a:pt x="776176" y="1350334"/>
                  </a:cubicBezTo>
                  <a:cubicBezTo>
                    <a:pt x="806302" y="1447799"/>
                    <a:pt x="832883" y="1513367"/>
                    <a:pt x="871869" y="1573618"/>
                  </a:cubicBezTo>
                  <a:cubicBezTo>
                    <a:pt x="910855" y="1633869"/>
                    <a:pt x="967563" y="1687032"/>
                    <a:pt x="1010093" y="1711841"/>
                  </a:cubicBezTo>
                  <a:cubicBezTo>
                    <a:pt x="1052623" y="1736650"/>
                    <a:pt x="1089837" y="1729562"/>
                    <a:pt x="1127051" y="1722474"/>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5" name="Freeform 104">
              <a:extLst>
                <a:ext uri="{FF2B5EF4-FFF2-40B4-BE49-F238E27FC236}">
                  <a16:creationId xmlns:a16="http://schemas.microsoft.com/office/drawing/2014/main" id="{FA7EAE1B-A934-7D47-81DE-8DBCAB934223}"/>
                </a:ext>
              </a:extLst>
            </p:cNvPr>
            <p:cNvSpPr/>
            <p:nvPr/>
          </p:nvSpPr>
          <p:spPr>
            <a:xfrm>
              <a:off x="8803758" y="1616149"/>
              <a:ext cx="850605" cy="1669311"/>
            </a:xfrm>
            <a:custGeom>
              <a:avLst/>
              <a:gdLst>
                <a:gd name="connsiteX0" fmla="*/ 850605 w 850605"/>
                <a:gd name="connsiteY0" fmla="*/ 0 h 1669311"/>
                <a:gd name="connsiteX1" fmla="*/ 701749 w 850605"/>
                <a:gd name="connsiteY1" fmla="*/ 74428 h 1669311"/>
                <a:gd name="connsiteX2" fmla="*/ 563526 w 850605"/>
                <a:gd name="connsiteY2" fmla="*/ 425302 h 1669311"/>
                <a:gd name="connsiteX3" fmla="*/ 478465 w 850605"/>
                <a:gd name="connsiteY3" fmla="*/ 606056 h 1669311"/>
                <a:gd name="connsiteX4" fmla="*/ 414670 w 850605"/>
                <a:gd name="connsiteY4" fmla="*/ 1063256 h 1669311"/>
                <a:gd name="connsiteX5" fmla="*/ 340242 w 850605"/>
                <a:gd name="connsiteY5" fmla="*/ 1307804 h 1669311"/>
                <a:gd name="connsiteX6" fmla="*/ 233916 w 850605"/>
                <a:gd name="connsiteY6" fmla="*/ 1531088 h 1669311"/>
                <a:gd name="connsiteX7" fmla="*/ 116958 w 850605"/>
                <a:gd name="connsiteY7" fmla="*/ 1616149 h 1669311"/>
                <a:gd name="connsiteX8" fmla="*/ 0 w 850605"/>
                <a:gd name="connsiteY8" fmla="*/ 1669311 h 166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0605" h="1669311">
                  <a:moveTo>
                    <a:pt x="850605" y="0"/>
                  </a:moveTo>
                  <a:cubicBezTo>
                    <a:pt x="800100" y="1772"/>
                    <a:pt x="749595" y="3544"/>
                    <a:pt x="701749" y="74428"/>
                  </a:cubicBezTo>
                  <a:cubicBezTo>
                    <a:pt x="653903" y="145312"/>
                    <a:pt x="600740" y="336697"/>
                    <a:pt x="563526" y="425302"/>
                  </a:cubicBezTo>
                  <a:cubicBezTo>
                    <a:pt x="526312" y="513907"/>
                    <a:pt x="503274" y="499730"/>
                    <a:pt x="478465" y="606056"/>
                  </a:cubicBezTo>
                  <a:cubicBezTo>
                    <a:pt x="453656" y="712382"/>
                    <a:pt x="437707" y="946298"/>
                    <a:pt x="414670" y="1063256"/>
                  </a:cubicBezTo>
                  <a:cubicBezTo>
                    <a:pt x="391633" y="1180214"/>
                    <a:pt x="370368" y="1229832"/>
                    <a:pt x="340242" y="1307804"/>
                  </a:cubicBezTo>
                  <a:cubicBezTo>
                    <a:pt x="310116" y="1385776"/>
                    <a:pt x="271130" y="1479697"/>
                    <a:pt x="233916" y="1531088"/>
                  </a:cubicBezTo>
                  <a:cubicBezTo>
                    <a:pt x="196702" y="1582479"/>
                    <a:pt x="155944" y="1593112"/>
                    <a:pt x="116958" y="1616149"/>
                  </a:cubicBezTo>
                  <a:cubicBezTo>
                    <a:pt x="77972" y="1639186"/>
                    <a:pt x="38986" y="1654248"/>
                    <a:pt x="0" y="1669311"/>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6" name="Freeform 105">
              <a:extLst>
                <a:ext uri="{FF2B5EF4-FFF2-40B4-BE49-F238E27FC236}">
                  <a16:creationId xmlns:a16="http://schemas.microsoft.com/office/drawing/2014/main" id="{93D5D5DC-AFCC-9D42-8E97-0C9E2D593DBE}"/>
                </a:ext>
              </a:extLst>
            </p:cNvPr>
            <p:cNvSpPr/>
            <p:nvPr/>
          </p:nvSpPr>
          <p:spPr>
            <a:xfrm>
              <a:off x="7953153" y="2806440"/>
              <a:ext cx="1648047" cy="479020"/>
            </a:xfrm>
            <a:custGeom>
              <a:avLst/>
              <a:gdLst>
                <a:gd name="connsiteX0" fmla="*/ 0 w 1648047"/>
                <a:gd name="connsiteY0" fmla="*/ 447123 h 479020"/>
                <a:gd name="connsiteX1" fmla="*/ 255182 w 1648047"/>
                <a:gd name="connsiteY1" fmla="*/ 330165 h 479020"/>
                <a:gd name="connsiteX2" fmla="*/ 372140 w 1648047"/>
                <a:gd name="connsiteY2" fmla="*/ 96248 h 479020"/>
                <a:gd name="connsiteX3" fmla="*/ 520996 w 1648047"/>
                <a:gd name="connsiteY3" fmla="*/ 64351 h 479020"/>
                <a:gd name="connsiteX4" fmla="*/ 616689 w 1648047"/>
                <a:gd name="connsiteY4" fmla="*/ 21820 h 479020"/>
                <a:gd name="connsiteX5" fmla="*/ 691117 w 1648047"/>
                <a:gd name="connsiteY5" fmla="*/ 43086 h 479020"/>
                <a:gd name="connsiteX6" fmla="*/ 786810 w 1648047"/>
                <a:gd name="connsiteY6" fmla="*/ 555 h 479020"/>
                <a:gd name="connsiteX7" fmla="*/ 925033 w 1648047"/>
                <a:gd name="connsiteY7" fmla="*/ 21820 h 479020"/>
                <a:gd name="connsiteX8" fmla="*/ 1052624 w 1648047"/>
                <a:gd name="connsiteY8" fmla="*/ 64351 h 479020"/>
                <a:gd name="connsiteX9" fmla="*/ 1180214 w 1648047"/>
                <a:gd name="connsiteY9" fmla="*/ 138779 h 479020"/>
                <a:gd name="connsiteX10" fmla="*/ 1286540 w 1648047"/>
                <a:gd name="connsiteY10" fmla="*/ 298267 h 479020"/>
                <a:gd name="connsiteX11" fmla="*/ 1456661 w 1648047"/>
                <a:gd name="connsiteY11" fmla="*/ 425858 h 479020"/>
                <a:gd name="connsiteX12" fmla="*/ 1648047 w 1648047"/>
                <a:gd name="connsiteY12" fmla="*/ 479020 h 47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8047" h="479020">
                  <a:moveTo>
                    <a:pt x="0" y="447123"/>
                  </a:moveTo>
                  <a:cubicBezTo>
                    <a:pt x="96579" y="417883"/>
                    <a:pt x="193159" y="388644"/>
                    <a:pt x="255182" y="330165"/>
                  </a:cubicBezTo>
                  <a:cubicBezTo>
                    <a:pt x="317205" y="271686"/>
                    <a:pt x="327838" y="140550"/>
                    <a:pt x="372140" y="96248"/>
                  </a:cubicBezTo>
                  <a:cubicBezTo>
                    <a:pt x="416442" y="51946"/>
                    <a:pt x="480238" y="76756"/>
                    <a:pt x="520996" y="64351"/>
                  </a:cubicBezTo>
                  <a:cubicBezTo>
                    <a:pt x="561754" y="51946"/>
                    <a:pt x="588336" y="25364"/>
                    <a:pt x="616689" y="21820"/>
                  </a:cubicBezTo>
                  <a:cubicBezTo>
                    <a:pt x="645042" y="18276"/>
                    <a:pt x="662764" y="46630"/>
                    <a:pt x="691117" y="43086"/>
                  </a:cubicBezTo>
                  <a:cubicBezTo>
                    <a:pt x="719470" y="39542"/>
                    <a:pt x="747824" y="4099"/>
                    <a:pt x="786810" y="555"/>
                  </a:cubicBezTo>
                  <a:cubicBezTo>
                    <a:pt x="825796" y="-2989"/>
                    <a:pt x="880731" y="11187"/>
                    <a:pt x="925033" y="21820"/>
                  </a:cubicBezTo>
                  <a:cubicBezTo>
                    <a:pt x="969335" y="32453"/>
                    <a:pt x="1010094" y="44858"/>
                    <a:pt x="1052624" y="64351"/>
                  </a:cubicBezTo>
                  <a:cubicBezTo>
                    <a:pt x="1095154" y="83844"/>
                    <a:pt x="1141228" y="99793"/>
                    <a:pt x="1180214" y="138779"/>
                  </a:cubicBezTo>
                  <a:cubicBezTo>
                    <a:pt x="1219200" y="177765"/>
                    <a:pt x="1240466" y="250420"/>
                    <a:pt x="1286540" y="298267"/>
                  </a:cubicBezTo>
                  <a:cubicBezTo>
                    <a:pt x="1332615" y="346113"/>
                    <a:pt x="1396410" y="395733"/>
                    <a:pt x="1456661" y="425858"/>
                  </a:cubicBezTo>
                  <a:cubicBezTo>
                    <a:pt x="1516912" y="455983"/>
                    <a:pt x="1582479" y="467501"/>
                    <a:pt x="1648047" y="47902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7" name="Freeform 106">
              <a:extLst>
                <a:ext uri="{FF2B5EF4-FFF2-40B4-BE49-F238E27FC236}">
                  <a16:creationId xmlns:a16="http://schemas.microsoft.com/office/drawing/2014/main" id="{7364B2F4-48D2-304B-915C-FEBB1B712045}"/>
                </a:ext>
              </a:extLst>
            </p:cNvPr>
            <p:cNvSpPr/>
            <p:nvPr/>
          </p:nvSpPr>
          <p:spPr>
            <a:xfrm>
              <a:off x="7963786" y="2073349"/>
              <a:ext cx="1690577" cy="1201479"/>
            </a:xfrm>
            <a:custGeom>
              <a:avLst/>
              <a:gdLst>
                <a:gd name="connsiteX0" fmla="*/ 1690577 w 1690577"/>
                <a:gd name="connsiteY0" fmla="*/ 1148316 h 1201479"/>
                <a:gd name="connsiteX1" fmla="*/ 1531088 w 1690577"/>
                <a:gd name="connsiteY1" fmla="*/ 1116418 h 1201479"/>
                <a:gd name="connsiteX2" fmla="*/ 1414130 w 1690577"/>
                <a:gd name="connsiteY2" fmla="*/ 903767 h 1201479"/>
                <a:gd name="connsiteX3" fmla="*/ 1297172 w 1690577"/>
                <a:gd name="connsiteY3" fmla="*/ 627321 h 1201479"/>
                <a:gd name="connsiteX4" fmla="*/ 1222744 w 1690577"/>
                <a:gd name="connsiteY4" fmla="*/ 265814 h 1201479"/>
                <a:gd name="connsiteX5" fmla="*/ 1063256 w 1690577"/>
                <a:gd name="connsiteY5" fmla="*/ 63795 h 1201479"/>
                <a:gd name="connsiteX6" fmla="*/ 946298 w 1690577"/>
                <a:gd name="connsiteY6" fmla="*/ 21265 h 1201479"/>
                <a:gd name="connsiteX7" fmla="*/ 786809 w 1690577"/>
                <a:gd name="connsiteY7" fmla="*/ 0 h 1201479"/>
                <a:gd name="connsiteX8" fmla="*/ 637954 w 1690577"/>
                <a:gd name="connsiteY8" fmla="*/ 21265 h 1201479"/>
                <a:gd name="connsiteX9" fmla="*/ 489098 w 1690577"/>
                <a:gd name="connsiteY9" fmla="*/ 116958 h 1201479"/>
                <a:gd name="connsiteX10" fmla="*/ 372140 w 1690577"/>
                <a:gd name="connsiteY10" fmla="*/ 446567 h 1201479"/>
                <a:gd name="connsiteX11" fmla="*/ 287079 w 1690577"/>
                <a:gd name="connsiteY11" fmla="*/ 829339 h 1201479"/>
                <a:gd name="connsiteX12" fmla="*/ 170121 w 1690577"/>
                <a:gd name="connsiteY12" fmla="*/ 1095153 h 1201479"/>
                <a:gd name="connsiteX13" fmla="*/ 0 w 1690577"/>
                <a:gd name="connsiteY13" fmla="*/ 1201479 h 1201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90577" h="1201479">
                  <a:moveTo>
                    <a:pt x="1690577" y="1148316"/>
                  </a:moveTo>
                  <a:cubicBezTo>
                    <a:pt x="1633869" y="1152746"/>
                    <a:pt x="1577162" y="1157176"/>
                    <a:pt x="1531088" y="1116418"/>
                  </a:cubicBezTo>
                  <a:cubicBezTo>
                    <a:pt x="1485014" y="1075660"/>
                    <a:pt x="1453116" y="985283"/>
                    <a:pt x="1414130" y="903767"/>
                  </a:cubicBezTo>
                  <a:cubicBezTo>
                    <a:pt x="1375144" y="822251"/>
                    <a:pt x="1329070" y="733646"/>
                    <a:pt x="1297172" y="627321"/>
                  </a:cubicBezTo>
                  <a:cubicBezTo>
                    <a:pt x="1265274" y="520996"/>
                    <a:pt x="1261730" y="359735"/>
                    <a:pt x="1222744" y="265814"/>
                  </a:cubicBezTo>
                  <a:cubicBezTo>
                    <a:pt x="1183758" y="171893"/>
                    <a:pt x="1109330" y="104553"/>
                    <a:pt x="1063256" y="63795"/>
                  </a:cubicBezTo>
                  <a:cubicBezTo>
                    <a:pt x="1017182" y="23037"/>
                    <a:pt x="992372" y="31897"/>
                    <a:pt x="946298" y="21265"/>
                  </a:cubicBezTo>
                  <a:cubicBezTo>
                    <a:pt x="900224" y="10633"/>
                    <a:pt x="838200" y="0"/>
                    <a:pt x="786809" y="0"/>
                  </a:cubicBezTo>
                  <a:cubicBezTo>
                    <a:pt x="735418" y="0"/>
                    <a:pt x="687572" y="1772"/>
                    <a:pt x="637954" y="21265"/>
                  </a:cubicBezTo>
                  <a:cubicBezTo>
                    <a:pt x="588335" y="40758"/>
                    <a:pt x="533400" y="46074"/>
                    <a:pt x="489098" y="116958"/>
                  </a:cubicBezTo>
                  <a:cubicBezTo>
                    <a:pt x="444796" y="187842"/>
                    <a:pt x="405810" y="327837"/>
                    <a:pt x="372140" y="446567"/>
                  </a:cubicBezTo>
                  <a:cubicBezTo>
                    <a:pt x="338470" y="565297"/>
                    <a:pt x="320749" y="721241"/>
                    <a:pt x="287079" y="829339"/>
                  </a:cubicBezTo>
                  <a:cubicBezTo>
                    <a:pt x="253409" y="937437"/>
                    <a:pt x="217967" y="1033130"/>
                    <a:pt x="170121" y="1095153"/>
                  </a:cubicBezTo>
                  <a:cubicBezTo>
                    <a:pt x="122274" y="1157176"/>
                    <a:pt x="61137" y="1179327"/>
                    <a:pt x="0" y="1201479"/>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8" name="Freeform 107">
              <a:extLst>
                <a:ext uri="{FF2B5EF4-FFF2-40B4-BE49-F238E27FC236}">
                  <a16:creationId xmlns:a16="http://schemas.microsoft.com/office/drawing/2014/main" id="{E8F27323-7386-964D-B88E-D176B2D7C81C}"/>
                </a:ext>
              </a:extLst>
            </p:cNvPr>
            <p:cNvSpPr/>
            <p:nvPr/>
          </p:nvSpPr>
          <p:spPr>
            <a:xfrm>
              <a:off x="8016949" y="3965944"/>
              <a:ext cx="255181" cy="1286540"/>
            </a:xfrm>
            <a:custGeom>
              <a:avLst/>
              <a:gdLst>
                <a:gd name="connsiteX0" fmla="*/ 0 w 255181"/>
                <a:gd name="connsiteY0" fmla="*/ 1286540 h 1286540"/>
                <a:gd name="connsiteX1" fmla="*/ 21265 w 255181"/>
                <a:gd name="connsiteY1" fmla="*/ 1041991 h 1286540"/>
                <a:gd name="connsiteX2" fmla="*/ 85060 w 255181"/>
                <a:gd name="connsiteY2" fmla="*/ 659219 h 1286540"/>
                <a:gd name="connsiteX3" fmla="*/ 159488 w 255181"/>
                <a:gd name="connsiteY3" fmla="*/ 308344 h 1286540"/>
                <a:gd name="connsiteX4" fmla="*/ 255181 w 255181"/>
                <a:gd name="connsiteY4" fmla="*/ 0 h 128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81" h="1286540">
                  <a:moveTo>
                    <a:pt x="0" y="1286540"/>
                  </a:moveTo>
                  <a:cubicBezTo>
                    <a:pt x="3544" y="1216542"/>
                    <a:pt x="7088" y="1146544"/>
                    <a:pt x="21265" y="1041991"/>
                  </a:cubicBezTo>
                  <a:cubicBezTo>
                    <a:pt x="35442" y="937437"/>
                    <a:pt x="62023" y="781493"/>
                    <a:pt x="85060" y="659219"/>
                  </a:cubicBezTo>
                  <a:cubicBezTo>
                    <a:pt x="108097" y="536945"/>
                    <a:pt x="131135" y="418214"/>
                    <a:pt x="159488" y="308344"/>
                  </a:cubicBezTo>
                  <a:cubicBezTo>
                    <a:pt x="187841" y="198474"/>
                    <a:pt x="221511" y="99237"/>
                    <a:pt x="255181"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09" name="Freeform 108">
              <a:extLst>
                <a:ext uri="{FF2B5EF4-FFF2-40B4-BE49-F238E27FC236}">
                  <a16:creationId xmlns:a16="http://schemas.microsoft.com/office/drawing/2014/main" id="{34C0D0AA-F879-514B-B3FD-E2A79E936680}"/>
                </a:ext>
              </a:extLst>
            </p:cNvPr>
            <p:cNvSpPr/>
            <p:nvPr/>
          </p:nvSpPr>
          <p:spPr>
            <a:xfrm>
              <a:off x="8275206" y="3979652"/>
              <a:ext cx="255181" cy="1116419"/>
            </a:xfrm>
            <a:custGeom>
              <a:avLst/>
              <a:gdLst>
                <a:gd name="connsiteX0" fmla="*/ 255181 w 255181"/>
                <a:gd name="connsiteY0" fmla="*/ 1116419 h 1116419"/>
                <a:gd name="connsiteX1" fmla="*/ 233916 w 255181"/>
                <a:gd name="connsiteY1" fmla="*/ 829340 h 1116419"/>
                <a:gd name="connsiteX2" fmla="*/ 202018 w 255181"/>
                <a:gd name="connsiteY2" fmla="*/ 669851 h 1116419"/>
                <a:gd name="connsiteX3" fmla="*/ 116958 w 255181"/>
                <a:gd name="connsiteY3" fmla="*/ 308344 h 1116419"/>
                <a:gd name="connsiteX4" fmla="*/ 31897 w 255181"/>
                <a:gd name="connsiteY4" fmla="*/ 63796 h 1116419"/>
                <a:gd name="connsiteX5" fmla="*/ 0 w 255181"/>
                <a:gd name="connsiteY5" fmla="*/ 0 h 111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5181" h="1116419">
                  <a:moveTo>
                    <a:pt x="255181" y="1116419"/>
                  </a:moveTo>
                  <a:cubicBezTo>
                    <a:pt x="248978" y="1010093"/>
                    <a:pt x="242776" y="903768"/>
                    <a:pt x="233916" y="829340"/>
                  </a:cubicBezTo>
                  <a:cubicBezTo>
                    <a:pt x="225055" y="754912"/>
                    <a:pt x="221511" y="756684"/>
                    <a:pt x="202018" y="669851"/>
                  </a:cubicBezTo>
                  <a:cubicBezTo>
                    <a:pt x="182525" y="583018"/>
                    <a:pt x="145311" y="409353"/>
                    <a:pt x="116958" y="308344"/>
                  </a:cubicBezTo>
                  <a:cubicBezTo>
                    <a:pt x="88605" y="207335"/>
                    <a:pt x="31897" y="63796"/>
                    <a:pt x="31897" y="63796"/>
                  </a:cubicBezTo>
                  <a:cubicBezTo>
                    <a:pt x="12404" y="12405"/>
                    <a:pt x="6202" y="6202"/>
                    <a:pt x="0" y="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0" name="Freeform 109">
              <a:extLst>
                <a:ext uri="{FF2B5EF4-FFF2-40B4-BE49-F238E27FC236}">
                  <a16:creationId xmlns:a16="http://schemas.microsoft.com/office/drawing/2014/main" id="{0EAB5B65-77B8-5F4C-957B-83C512B1397B}"/>
                </a:ext>
              </a:extLst>
            </p:cNvPr>
            <p:cNvSpPr/>
            <p:nvPr/>
          </p:nvSpPr>
          <p:spPr>
            <a:xfrm>
              <a:off x="8586216" y="4169344"/>
              <a:ext cx="603504" cy="1106744"/>
            </a:xfrm>
            <a:custGeom>
              <a:avLst/>
              <a:gdLst>
                <a:gd name="connsiteX0" fmla="*/ 0 w 603504"/>
                <a:gd name="connsiteY0" fmla="*/ 1079312 h 1106744"/>
                <a:gd name="connsiteX1" fmla="*/ 18288 w 603504"/>
                <a:gd name="connsiteY1" fmla="*/ 759272 h 1106744"/>
                <a:gd name="connsiteX2" fmla="*/ 64008 w 603504"/>
                <a:gd name="connsiteY2" fmla="*/ 430088 h 1106744"/>
                <a:gd name="connsiteX3" fmla="*/ 118872 w 603504"/>
                <a:gd name="connsiteY3" fmla="*/ 256352 h 1106744"/>
                <a:gd name="connsiteX4" fmla="*/ 192024 w 603504"/>
                <a:gd name="connsiteY4" fmla="*/ 119192 h 1106744"/>
                <a:gd name="connsiteX5" fmla="*/ 274320 w 603504"/>
                <a:gd name="connsiteY5" fmla="*/ 320 h 1106744"/>
                <a:gd name="connsiteX6" fmla="*/ 338328 w 603504"/>
                <a:gd name="connsiteY6" fmla="*/ 155768 h 1106744"/>
                <a:gd name="connsiteX7" fmla="*/ 402336 w 603504"/>
                <a:gd name="connsiteY7" fmla="*/ 393512 h 1106744"/>
                <a:gd name="connsiteX8" fmla="*/ 457200 w 603504"/>
                <a:gd name="connsiteY8" fmla="*/ 576392 h 1106744"/>
                <a:gd name="connsiteX9" fmla="*/ 484632 w 603504"/>
                <a:gd name="connsiteY9" fmla="*/ 658688 h 1106744"/>
                <a:gd name="connsiteX10" fmla="*/ 502920 w 603504"/>
                <a:gd name="connsiteY10" fmla="*/ 832424 h 1106744"/>
                <a:gd name="connsiteX11" fmla="*/ 502920 w 603504"/>
                <a:gd name="connsiteY11" fmla="*/ 1051880 h 1106744"/>
                <a:gd name="connsiteX12" fmla="*/ 557784 w 603504"/>
                <a:gd name="connsiteY12" fmla="*/ 933008 h 1106744"/>
                <a:gd name="connsiteX13" fmla="*/ 603504 w 603504"/>
                <a:gd name="connsiteY13" fmla="*/ 1106744 h 1106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3504" h="1106744">
                  <a:moveTo>
                    <a:pt x="0" y="1079312"/>
                  </a:moveTo>
                  <a:cubicBezTo>
                    <a:pt x="3810" y="973394"/>
                    <a:pt x="7620" y="867476"/>
                    <a:pt x="18288" y="759272"/>
                  </a:cubicBezTo>
                  <a:cubicBezTo>
                    <a:pt x="28956" y="651068"/>
                    <a:pt x="47244" y="513908"/>
                    <a:pt x="64008" y="430088"/>
                  </a:cubicBezTo>
                  <a:cubicBezTo>
                    <a:pt x="80772" y="346268"/>
                    <a:pt x="97536" y="308168"/>
                    <a:pt x="118872" y="256352"/>
                  </a:cubicBezTo>
                  <a:cubicBezTo>
                    <a:pt x="140208" y="204536"/>
                    <a:pt x="166116" y="161864"/>
                    <a:pt x="192024" y="119192"/>
                  </a:cubicBezTo>
                  <a:cubicBezTo>
                    <a:pt x="217932" y="76520"/>
                    <a:pt x="249936" y="-5776"/>
                    <a:pt x="274320" y="320"/>
                  </a:cubicBezTo>
                  <a:cubicBezTo>
                    <a:pt x="298704" y="6416"/>
                    <a:pt x="316992" y="90236"/>
                    <a:pt x="338328" y="155768"/>
                  </a:cubicBezTo>
                  <a:cubicBezTo>
                    <a:pt x="359664" y="221300"/>
                    <a:pt x="382524" y="323408"/>
                    <a:pt x="402336" y="393512"/>
                  </a:cubicBezTo>
                  <a:cubicBezTo>
                    <a:pt x="422148" y="463616"/>
                    <a:pt x="443484" y="532196"/>
                    <a:pt x="457200" y="576392"/>
                  </a:cubicBezTo>
                  <a:cubicBezTo>
                    <a:pt x="470916" y="620588"/>
                    <a:pt x="477012" y="616016"/>
                    <a:pt x="484632" y="658688"/>
                  </a:cubicBezTo>
                  <a:cubicBezTo>
                    <a:pt x="492252" y="701360"/>
                    <a:pt x="499872" y="766892"/>
                    <a:pt x="502920" y="832424"/>
                  </a:cubicBezTo>
                  <a:cubicBezTo>
                    <a:pt x="505968" y="897956"/>
                    <a:pt x="502920" y="1051880"/>
                    <a:pt x="502920" y="1051880"/>
                  </a:cubicBezTo>
                  <a:cubicBezTo>
                    <a:pt x="512064" y="1068644"/>
                    <a:pt x="541020" y="923864"/>
                    <a:pt x="557784" y="933008"/>
                  </a:cubicBezTo>
                  <a:cubicBezTo>
                    <a:pt x="574548" y="942152"/>
                    <a:pt x="589026" y="1024448"/>
                    <a:pt x="603504" y="1106744"/>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1" name="Freeform 110">
              <a:extLst>
                <a:ext uri="{FF2B5EF4-FFF2-40B4-BE49-F238E27FC236}">
                  <a16:creationId xmlns:a16="http://schemas.microsoft.com/office/drawing/2014/main" id="{CE366DB0-0961-C24D-A084-0B31918BAE5E}"/>
                </a:ext>
              </a:extLst>
            </p:cNvPr>
            <p:cNvSpPr/>
            <p:nvPr/>
          </p:nvSpPr>
          <p:spPr>
            <a:xfrm>
              <a:off x="8282736" y="4873741"/>
              <a:ext cx="202896" cy="384059"/>
            </a:xfrm>
            <a:custGeom>
              <a:avLst/>
              <a:gdLst>
                <a:gd name="connsiteX0" fmla="*/ 1728 w 202896"/>
                <a:gd name="connsiteY0" fmla="*/ 384059 h 384059"/>
                <a:gd name="connsiteX1" fmla="*/ 10872 w 202896"/>
                <a:gd name="connsiteY1" fmla="*/ 210323 h 384059"/>
                <a:gd name="connsiteX2" fmla="*/ 84024 w 202896"/>
                <a:gd name="connsiteY2" fmla="*/ 54875 h 384059"/>
                <a:gd name="connsiteX3" fmla="*/ 120600 w 202896"/>
                <a:gd name="connsiteY3" fmla="*/ 155459 h 384059"/>
                <a:gd name="connsiteX4" fmla="*/ 175464 w 202896"/>
                <a:gd name="connsiteY4" fmla="*/ 11 h 384059"/>
                <a:gd name="connsiteX5" fmla="*/ 202896 w 202896"/>
                <a:gd name="connsiteY5" fmla="*/ 164603 h 38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96" h="384059">
                  <a:moveTo>
                    <a:pt x="1728" y="384059"/>
                  </a:moveTo>
                  <a:cubicBezTo>
                    <a:pt x="-558" y="324623"/>
                    <a:pt x="-2844" y="265187"/>
                    <a:pt x="10872" y="210323"/>
                  </a:cubicBezTo>
                  <a:cubicBezTo>
                    <a:pt x="24588" y="155459"/>
                    <a:pt x="65736" y="64019"/>
                    <a:pt x="84024" y="54875"/>
                  </a:cubicBezTo>
                  <a:cubicBezTo>
                    <a:pt x="102312" y="45731"/>
                    <a:pt x="105360" y="164603"/>
                    <a:pt x="120600" y="155459"/>
                  </a:cubicBezTo>
                  <a:cubicBezTo>
                    <a:pt x="135840" y="146315"/>
                    <a:pt x="161748" y="-1513"/>
                    <a:pt x="175464" y="11"/>
                  </a:cubicBezTo>
                  <a:cubicBezTo>
                    <a:pt x="189180" y="1535"/>
                    <a:pt x="196038" y="83069"/>
                    <a:pt x="202896" y="164603"/>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2" name="Freeform 111">
              <a:extLst>
                <a:ext uri="{FF2B5EF4-FFF2-40B4-BE49-F238E27FC236}">
                  <a16:creationId xmlns:a16="http://schemas.microsoft.com/office/drawing/2014/main" id="{773711EC-9CDD-AA48-AA65-6981CD975C42}"/>
                </a:ext>
              </a:extLst>
            </p:cNvPr>
            <p:cNvSpPr/>
            <p:nvPr/>
          </p:nvSpPr>
          <p:spPr>
            <a:xfrm>
              <a:off x="8759952" y="4716184"/>
              <a:ext cx="402336" cy="578192"/>
            </a:xfrm>
            <a:custGeom>
              <a:avLst/>
              <a:gdLst>
                <a:gd name="connsiteX0" fmla="*/ 9144 w 402336"/>
                <a:gd name="connsiteY0" fmla="*/ 578192 h 578192"/>
                <a:gd name="connsiteX1" fmla="*/ 0 w 402336"/>
                <a:gd name="connsiteY1" fmla="*/ 386168 h 578192"/>
                <a:gd name="connsiteX2" fmla="*/ 27432 w 402336"/>
                <a:gd name="connsiteY2" fmla="*/ 285584 h 578192"/>
                <a:gd name="connsiteX3" fmla="*/ 36576 w 402336"/>
                <a:gd name="connsiteY3" fmla="*/ 249008 h 578192"/>
                <a:gd name="connsiteX4" fmla="*/ 73152 w 402336"/>
                <a:gd name="connsiteY4" fmla="*/ 139280 h 578192"/>
                <a:gd name="connsiteX5" fmla="*/ 91440 w 402336"/>
                <a:gd name="connsiteY5" fmla="*/ 75272 h 578192"/>
                <a:gd name="connsiteX6" fmla="*/ 109728 w 402336"/>
                <a:gd name="connsiteY6" fmla="*/ 20408 h 578192"/>
                <a:gd name="connsiteX7" fmla="*/ 137160 w 402336"/>
                <a:gd name="connsiteY7" fmla="*/ 38696 h 578192"/>
                <a:gd name="connsiteX8" fmla="*/ 173736 w 402336"/>
                <a:gd name="connsiteY8" fmla="*/ 75272 h 578192"/>
                <a:gd name="connsiteX9" fmla="*/ 210312 w 402336"/>
                <a:gd name="connsiteY9" fmla="*/ 20408 h 578192"/>
                <a:gd name="connsiteX10" fmla="*/ 237744 w 402336"/>
                <a:gd name="connsiteY10" fmla="*/ 29552 h 578192"/>
                <a:gd name="connsiteX11" fmla="*/ 246888 w 402336"/>
                <a:gd name="connsiteY11" fmla="*/ 2120 h 578192"/>
                <a:gd name="connsiteX12" fmla="*/ 301752 w 402336"/>
                <a:gd name="connsiteY12" fmla="*/ 20408 h 578192"/>
                <a:gd name="connsiteX13" fmla="*/ 329184 w 402336"/>
                <a:gd name="connsiteY13" fmla="*/ 29552 h 578192"/>
                <a:gd name="connsiteX14" fmla="*/ 347472 w 402336"/>
                <a:gd name="connsiteY14" fmla="*/ 166712 h 578192"/>
                <a:gd name="connsiteX15" fmla="*/ 365760 w 402336"/>
                <a:gd name="connsiteY15" fmla="*/ 230720 h 578192"/>
                <a:gd name="connsiteX16" fmla="*/ 384048 w 402336"/>
                <a:gd name="connsiteY16" fmla="*/ 258152 h 578192"/>
                <a:gd name="connsiteX17" fmla="*/ 393192 w 402336"/>
                <a:gd name="connsiteY17" fmla="*/ 285584 h 578192"/>
                <a:gd name="connsiteX18" fmla="*/ 402336 w 402336"/>
                <a:gd name="connsiteY18" fmla="*/ 303872 h 57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2336" h="578192">
                  <a:moveTo>
                    <a:pt x="9144" y="578192"/>
                  </a:moveTo>
                  <a:lnTo>
                    <a:pt x="0" y="386168"/>
                  </a:lnTo>
                  <a:cubicBezTo>
                    <a:pt x="17092" y="334891"/>
                    <a:pt x="6806" y="368087"/>
                    <a:pt x="27432" y="285584"/>
                  </a:cubicBezTo>
                  <a:cubicBezTo>
                    <a:pt x="30480" y="273392"/>
                    <a:pt x="32602" y="260930"/>
                    <a:pt x="36576" y="249008"/>
                  </a:cubicBezTo>
                  <a:lnTo>
                    <a:pt x="73152" y="139280"/>
                  </a:lnTo>
                  <a:cubicBezTo>
                    <a:pt x="103882" y="47089"/>
                    <a:pt x="56995" y="190089"/>
                    <a:pt x="91440" y="75272"/>
                  </a:cubicBezTo>
                  <a:cubicBezTo>
                    <a:pt x="96979" y="56808"/>
                    <a:pt x="109728" y="20408"/>
                    <a:pt x="109728" y="20408"/>
                  </a:cubicBezTo>
                  <a:cubicBezTo>
                    <a:pt x="118872" y="26504"/>
                    <a:pt x="130295" y="30114"/>
                    <a:pt x="137160" y="38696"/>
                  </a:cubicBezTo>
                  <a:cubicBezTo>
                    <a:pt x="172628" y="83031"/>
                    <a:pt x="113884" y="55321"/>
                    <a:pt x="173736" y="75272"/>
                  </a:cubicBezTo>
                  <a:cubicBezTo>
                    <a:pt x="186342" y="-25579"/>
                    <a:pt x="161495" y="-4001"/>
                    <a:pt x="210312" y="20408"/>
                  </a:cubicBezTo>
                  <a:cubicBezTo>
                    <a:pt x="218933" y="24719"/>
                    <a:pt x="228600" y="26504"/>
                    <a:pt x="237744" y="29552"/>
                  </a:cubicBezTo>
                  <a:cubicBezTo>
                    <a:pt x="240792" y="20408"/>
                    <a:pt x="237346" y="3483"/>
                    <a:pt x="246888" y="2120"/>
                  </a:cubicBezTo>
                  <a:cubicBezTo>
                    <a:pt x="265971" y="-606"/>
                    <a:pt x="283464" y="14312"/>
                    <a:pt x="301752" y="20408"/>
                  </a:cubicBezTo>
                  <a:lnTo>
                    <a:pt x="329184" y="29552"/>
                  </a:lnTo>
                  <a:cubicBezTo>
                    <a:pt x="352024" y="98071"/>
                    <a:pt x="329572" y="23512"/>
                    <a:pt x="347472" y="166712"/>
                  </a:cubicBezTo>
                  <a:cubicBezTo>
                    <a:pt x="348449" y="174525"/>
                    <a:pt x="360699" y="220598"/>
                    <a:pt x="365760" y="230720"/>
                  </a:cubicBezTo>
                  <a:cubicBezTo>
                    <a:pt x="370675" y="240550"/>
                    <a:pt x="379133" y="248322"/>
                    <a:pt x="384048" y="258152"/>
                  </a:cubicBezTo>
                  <a:cubicBezTo>
                    <a:pt x="388359" y="266773"/>
                    <a:pt x="389612" y="276635"/>
                    <a:pt x="393192" y="285584"/>
                  </a:cubicBezTo>
                  <a:cubicBezTo>
                    <a:pt x="395723" y="291912"/>
                    <a:pt x="399288" y="297776"/>
                    <a:pt x="402336" y="303872"/>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3" name="Freeform 112">
              <a:extLst>
                <a:ext uri="{FF2B5EF4-FFF2-40B4-BE49-F238E27FC236}">
                  <a16:creationId xmlns:a16="http://schemas.microsoft.com/office/drawing/2014/main" id="{4DCEF4C1-7589-4A4D-9007-6DEB7615DF74}"/>
                </a:ext>
              </a:extLst>
            </p:cNvPr>
            <p:cNvSpPr/>
            <p:nvPr/>
          </p:nvSpPr>
          <p:spPr>
            <a:xfrm>
              <a:off x="3236976" y="3708690"/>
              <a:ext cx="740664" cy="1737360"/>
            </a:xfrm>
            <a:custGeom>
              <a:avLst/>
              <a:gdLst>
                <a:gd name="connsiteX0" fmla="*/ 0 w 740664"/>
                <a:gd name="connsiteY0" fmla="*/ 0 h 1737360"/>
                <a:gd name="connsiteX1" fmla="*/ 228600 w 740664"/>
                <a:gd name="connsiteY1" fmla="*/ 64008 h 1737360"/>
                <a:gd name="connsiteX2" fmla="*/ 384048 w 740664"/>
                <a:gd name="connsiteY2" fmla="*/ 320040 h 1737360"/>
                <a:gd name="connsiteX3" fmla="*/ 466344 w 740664"/>
                <a:gd name="connsiteY3" fmla="*/ 649224 h 1737360"/>
                <a:gd name="connsiteX4" fmla="*/ 512064 w 740664"/>
                <a:gd name="connsiteY4" fmla="*/ 1005840 h 1737360"/>
                <a:gd name="connsiteX5" fmla="*/ 557784 w 740664"/>
                <a:gd name="connsiteY5" fmla="*/ 1280160 h 1737360"/>
                <a:gd name="connsiteX6" fmla="*/ 630936 w 740664"/>
                <a:gd name="connsiteY6" fmla="*/ 1563624 h 1737360"/>
                <a:gd name="connsiteX7" fmla="*/ 740664 w 740664"/>
                <a:gd name="connsiteY7" fmla="*/ 1737360 h 173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0664" h="1737360">
                  <a:moveTo>
                    <a:pt x="0" y="0"/>
                  </a:moveTo>
                  <a:cubicBezTo>
                    <a:pt x="82296" y="5334"/>
                    <a:pt x="164592" y="10668"/>
                    <a:pt x="228600" y="64008"/>
                  </a:cubicBezTo>
                  <a:cubicBezTo>
                    <a:pt x="292608" y="117348"/>
                    <a:pt x="344424" y="222504"/>
                    <a:pt x="384048" y="320040"/>
                  </a:cubicBezTo>
                  <a:cubicBezTo>
                    <a:pt x="423672" y="417576"/>
                    <a:pt x="445008" y="534924"/>
                    <a:pt x="466344" y="649224"/>
                  </a:cubicBezTo>
                  <a:cubicBezTo>
                    <a:pt x="487680" y="763524"/>
                    <a:pt x="496824" y="900684"/>
                    <a:pt x="512064" y="1005840"/>
                  </a:cubicBezTo>
                  <a:cubicBezTo>
                    <a:pt x="527304" y="1110996"/>
                    <a:pt x="537972" y="1187196"/>
                    <a:pt x="557784" y="1280160"/>
                  </a:cubicBezTo>
                  <a:cubicBezTo>
                    <a:pt x="577596" y="1373124"/>
                    <a:pt x="600456" y="1487424"/>
                    <a:pt x="630936" y="1563624"/>
                  </a:cubicBezTo>
                  <a:cubicBezTo>
                    <a:pt x="661416" y="1639824"/>
                    <a:pt x="701040" y="1688592"/>
                    <a:pt x="740664" y="173736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4" name="Freeform 113">
              <a:extLst>
                <a:ext uri="{FF2B5EF4-FFF2-40B4-BE49-F238E27FC236}">
                  <a16:creationId xmlns:a16="http://schemas.microsoft.com/office/drawing/2014/main" id="{78EE0E8F-E826-9E4A-A057-9C5FD16CBC16}"/>
                </a:ext>
              </a:extLst>
            </p:cNvPr>
            <p:cNvSpPr/>
            <p:nvPr/>
          </p:nvSpPr>
          <p:spPr>
            <a:xfrm>
              <a:off x="3520440" y="3712464"/>
              <a:ext cx="1005840" cy="1709928"/>
            </a:xfrm>
            <a:custGeom>
              <a:avLst/>
              <a:gdLst>
                <a:gd name="connsiteX0" fmla="*/ 1005840 w 1005840"/>
                <a:gd name="connsiteY0" fmla="*/ 0 h 1709928"/>
                <a:gd name="connsiteX1" fmla="*/ 694944 w 1005840"/>
                <a:gd name="connsiteY1" fmla="*/ 36576 h 1709928"/>
                <a:gd name="connsiteX2" fmla="*/ 484632 w 1005840"/>
                <a:gd name="connsiteY2" fmla="*/ 146304 h 1709928"/>
                <a:gd name="connsiteX3" fmla="*/ 374904 w 1005840"/>
                <a:gd name="connsiteY3" fmla="*/ 429768 h 1709928"/>
                <a:gd name="connsiteX4" fmla="*/ 347472 w 1005840"/>
                <a:gd name="connsiteY4" fmla="*/ 685800 h 1709928"/>
                <a:gd name="connsiteX5" fmla="*/ 256032 w 1005840"/>
                <a:gd name="connsiteY5" fmla="*/ 1143000 h 1709928"/>
                <a:gd name="connsiteX6" fmla="*/ 210312 w 1005840"/>
                <a:gd name="connsiteY6" fmla="*/ 1399032 h 1709928"/>
                <a:gd name="connsiteX7" fmla="*/ 146304 w 1005840"/>
                <a:gd name="connsiteY7" fmla="*/ 1609344 h 1709928"/>
                <a:gd name="connsiteX8" fmla="*/ 64008 w 1005840"/>
                <a:gd name="connsiteY8" fmla="*/ 1673352 h 1709928"/>
                <a:gd name="connsiteX9" fmla="*/ 0 w 1005840"/>
                <a:gd name="connsiteY9" fmla="*/ 1709928 h 1709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840" h="1709928">
                  <a:moveTo>
                    <a:pt x="1005840" y="0"/>
                  </a:moveTo>
                  <a:cubicBezTo>
                    <a:pt x="893826" y="6096"/>
                    <a:pt x="781812" y="12192"/>
                    <a:pt x="694944" y="36576"/>
                  </a:cubicBezTo>
                  <a:cubicBezTo>
                    <a:pt x="608076" y="60960"/>
                    <a:pt x="537972" y="80772"/>
                    <a:pt x="484632" y="146304"/>
                  </a:cubicBezTo>
                  <a:cubicBezTo>
                    <a:pt x="431292" y="211836"/>
                    <a:pt x="397764" y="339852"/>
                    <a:pt x="374904" y="429768"/>
                  </a:cubicBezTo>
                  <a:cubicBezTo>
                    <a:pt x="352044" y="519684"/>
                    <a:pt x="367284" y="566928"/>
                    <a:pt x="347472" y="685800"/>
                  </a:cubicBezTo>
                  <a:cubicBezTo>
                    <a:pt x="327660" y="804672"/>
                    <a:pt x="278892" y="1024128"/>
                    <a:pt x="256032" y="1143000"/>
                  </a:cubicBezTo>
                  <a:cubicBezTo>
                    <a:pt x="233172" y="1261872"/>
                    <a:pt x="228600" y="1321308"/>
                    <a:pt x="210312" y="1399032"/>
                  </a:cubicBezTo>
                  <a:cubicBezTo>
                    <a:pt x="192024" y="1476756"/>
                    <a:pt x="170688" y="1563624"/>
                    <a:pt x="146304" y="1609344"/>
                  </a:cubicBezTo>
                  <a:cubicBezTo>
                    <a:pt x="121920" y="1655064"/>
                    <a:pt x="88392" y="1656588"/>
                    <a:pt x="64008" y="1673352"/>
                  </a:cubicBezTo>
                  <a:cubicBezTo>
                    <a:pt x="39624" y="1690116"/>
                    <a:pt x="19812" y="1700022"/>
                    <a:pt x="0" y="17099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5" name="Freeform 114">
              <a:extLst>
                <a:ext uri="{FF2B5EF4-FFF2-40B4-BE49-F238E27FC236}">
                  <a16:creationId xmlns:a16="http://schemas.microsoft.com/office/drawing/2014/main" id="{A01E41BE-5F77-3846-905D-B06C88C9086E}"/>
                </a:ext>
              </a:extLst>
            </p:cNvPr>
            <p:cNvSpPr/>
            <p:nvPr/>
          </p:nvSpPr>
          <p:spPr>
            <a:xfrm>
              <a:off x="3236976" y="4867972"/>
              <a:ext cx="987552" cy="556179"/>
            </a:xfrm>
            <a:custGeom>
              <a:avLst/>
              <a:gdLst>
                <a:gd name="connsiteX0" fmla="*/ 0 w 987552"/>
                <a:gd name="connsiteY0" fmla="*/ 554420 h 556179"/>
                <a:gd name="connsiteX1" fmla="*/ 219456 w 987552"/>
                <a:gd name="connsiteY1" fmla="*/ 526988 h 556179"/>
                <a:gd name="connsiteX2" fmla="*/ 365760 w 987552"/>
                <a:gd name="connsiteY2" fmla="*/ 353252 h 556179"/>
                <a:gd name="connsiteX3" fmla="*/ 429768 w 987552"/>
                <a:gd name="connsiteY3" fmla="*/ 188660 h 556179"/>
                <a:gd name="connsiteX4" fmla="*/ 493776 w 987552"/>
                <a:gd name="connsiteY4" fmla="*/ 51500 h 556179"/>
                <a:gd name="connsiteX5" fmla="*/ 548640 w 987552"/>
                <a:gd name="connsiteY5" fmla="*/ 5780 h 556179"/>
                <a:gd name="connsiteX6" fmla="*/ 640080 w 987552"/>
                <a:gd name="connsiteY6" fmla="*/ 170372 h 556179"/>
                <a:gd name="connsiteX7" fmla="*/ 685800 w 987552"/>
                <a:gd name="connsiteY7" fmla="*/ 270956 h 556179"/>
                <a:gd name="connsiteX8" fmla="*/ 795528 w 987552"/>
                <a:gd name="connsiteY8" fmla="*/ 444692 h 556179"/>
                <a:gd name="connsiteX9" fmla="*/ 987552 w 987552"/>
                <a:gd name="connsiteY9" fmla="*/ 526988 h 556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7552" h="556179">
                  <a:moveTo>
                    <a:pt x="0" y="554420"/>
                  </a:moveTo>
                  <a:cubicBezTo>
                    <a:pt x="79248" y="557468"/>
                    <a:pt x="158496" y="560516"/>
                    <a:pt x="219456" y="526988"/>
                  </a:cubicBezTo>
                  <a:cubicBezTo>
                    <a:pt x="280416" y="493460"/>
                    <a:pt x="330708" y="409640"/>
                    <a:pt x="365760" y="353252"/>
                  </a:cubicBezTo>
                  <a:cubicBezTo>
                    <a:pt x="400812" y="296864"/>
                    <a:pt x="408432" y="238952"/>
                    <a:pt x="429768" y="188660"/>
                  </a:cubicBezTo>
                  <a:cubicBezTo>
                    <a:pt x="451104" y="138368"/>
                    <a:pt x="493776" y="51500"/>
                    <a:pt x="493776" y="51500"/>
                  </a:cubicBezTo>
                  <a:cubicBezTo>
                    <a:pt x="513588" y="21020"/>
                    <a:pt x="524256" y="-14032"/>
                    <a:pt x="548640" y="5780"/>
                  </a:cubicBezTo>
                  <a:cubicBezTo>
                    <a:pt x="573024" y="25592"/>
                    <a:pt x="617220" y="126176"/>
                    <a:pt x="640080" y="170372"/>
                  </a:cubicBezTo>
                  <a:cubicBezTo>
                    <a:pt x="662940" y="214568"/>
                    <a:pt x="659892" y="225236"/>
                    <a:pt x="685800" y="270956"/>
                  </a:cubicBezTo>
                  <a:cubicBezTo>
                    <a:pt x="711708" y="316676"/>
                    <a:pt x="745236" y="402020"/>
                    <a:pt x="795528" y="444692"/>
                  </a:cubicBezTo>
                  <a:cubicBezTo>
                    <a:pt x="845820" y="487364"/>
                    <a:pt x="916686" y="507176"/>
                    <a:pt x="987552" y="52698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6" name="Freeform 115">
              <a:extLst>
                <a:ext uri="{FF2B5EF4-FFF2-40B4-BE49-F238E27FC236}">
                  <a16:creationId xmlns:a16="http://schemas.microsoft.com/office/drawing/2014/main" id="{297DDFA2-D524-9E4F-AFD8-656A18EC80B3}"/>
                </a:ext>
              </a:extLst>
            </p:cNvPr>
            <p:cNvSpPr/>
            <p:nvPr/>
          </p:nvSpPr>
          <p:spPr>
            <a:xfrm>
              <a:off x="5824728" y="3677475"/>
              <a:ext cx="923544" cy="1744724"/>
            </a:xfrm>
            <a:custGeom>
              <a:avLst/>
              <a:gdLst>
                <a:gd name="connsiteX0" fmla="*/ 0 w 923544"/>
                <a:gd name="connsiteY0" fmla="*/ 0 h 1744724"/>
                <a:gd name="connsiteX1" fmla="*/ 201168 w 923544"/>
                <a:gd name="connsiteY1" fmla="*/ 64008 h 1744724"/>
                <a:gd name="connsiteX2" fmla="*/ 320040 w 923544"/>
                <a:gd name="connsiteY2" fmla="*/ 228600 h 1744724"/>
                <a:gd name="connsiteX3" fmla="*/ 429768 w 923544"/>
                <a:gd name="connsiteY3" fmla="*/ 548640 h 1744724"/>
                <a:gd name="connsiteX4" fmla="*/ 512064 w 923544"/>
                <a:gd name="connsiteY4" fmla="*/ 932688 h 1744724"/>
                <a:gd name="connsiteX5" fmla="*/ 576072 w 923544"/>
                <a:gd name="connsiteY5" fmla="*/ 1271016 h 1744724"/>
                <a:gd name="connsiteX6" fmla="*/ 676656 w 923544"/>
                <a:gd name="connsiteY6" fmla="*/ 1527048 h 1744724"/>
                <a:gd name="connsiteX7" fmla="*/ 859536 w 923544"/>
                <a:gd name="connsiteY7" fmla="*/ 1719072 h 1744724"/>
                <a:gd name="connsiteX8" fmla="*/ 923544 w 923544"/>
                <a:gd name="connsiteY8" fmla="*/ 1737360 h 174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3544" h="1744724">
                  <a:moveTo>
                    <a:pt x="0" y="0"/>
                  </a:moveTo>
                  <a:cubicBezTo>
                    <a:pt x="73914" y="12954"/>
                    <a:pt x="147828" y="25908"/>
                    <a:pt x="201168" y="64008"/>
                  </a:cubicBezTo>
                  <a:cubicBezTo>
                    <a:pt x="254508" y="102108"/>
                    <a:pt x="281940" y="147828"/>
                    <a:pt x="320040" y="228600"/>
                  </a:cubicBezTo>
                  <a:cubicBezTo>
                    <a:pt x="358140" y="309372"/>
                    <a:pt x="397764" y="431292"/>
                    <a:pt x="429768" y="548640"/>
                  </a:cubicBezTo>
                  <a:cubicBezTo>
                    <a:pt x="461772" y="665988"/>
                    <a:pt x="487680" y="812292"/>
                    <a:pt x="512064" y="932688"/>
                  </a:cubicBezTo>
                  <a:cubicBezTo>
                    <a:pt x="536448" y="1053084"/>
                    <a:pt x="548640" y="1171956"/>
                    <a:pt x="576072" y="1271016"/>
                  </a:cubicBezTo>
                  <a:cubicBezTo>
                    <a:pt x="603504" y="1370076"/>
                    <a:pt x="629412" y="1452372"/>
                    <a:pt x="676656" y="1527048"/>
                  </a:cubicBezTo>
                  <a:cubicBezTo>
                    <a:pt x="723900" y="1601724"/>
                    <a:pt x="818388" y="1684020"/>
                    <a:pt x="859536" y="1719072"/>
                  </a:cubicBezTo>
                  <a:cubicBezTo>
                    <a:pt x="900684" y="1754124"/>
                    <a:pt x="912114" y="1745742"/>
                    <a:pt x="923544" y="1737360"/>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7" name="Freeform 116">
              <a:extLst>
                <a:ext uri="{FF2B5EF4-FFF2-40B4-BE49-F238E27FC236}">
                  <a16:creationId xmlns:a16="http://schemas.microsoft.com/office/drawing/2014/main" id="{F15F0725-CDF7-8E4B-AAF3-52F0D355D724}"/>
                </a:ext>
              </a:extLst>
            </p:cNvPr>
            <p:cNvSpPr/>
            <p:nvPr/>
          </p:nvSpPr>
          <p:spPr>
            <a:xfrm>
              <a:off x="6327648" y="3694176"/>
              <a:ext cx="1115568" cy="1709928"/>
            </a:xfrm>
            <a:custGeom>
              <a:avLst/>
              <a:gdLst>
                <a:gd name="connsiteX0" fmla="*/ 1115568 w 1115568"/>
                <a:gd name="connsiteY0" fmla="*/ 0 h 1709928"/>
                <a:gd name="connsiteX1" fmla="*/ 859536 w 1115568"/>
                <a:gd name="connsiteY1" fmla="*/ 45720 h 1709928"/>
                <a:gd name="connsiteX2" fmla="*/ 731520 w 1115568"/>
                <a:gd name="connsiteY2" fmla="*/ 100584 h 1709928"/>
                <a:gd name="connsiteX3" fmla="*/ 594360 w 1115568"/>
                <a:gd name="connsiteY3" fmla="*/ 347472 h 1709928"/>
                <a:gd name="connsiteX4" fmla="*/ 502920 w 1115568"/>
                <a:gd name="connsiteY4" fmla="*/ 676656 h 1709928"/>
                <a:gd name="connsiteX5" fmla="*/ 402336 w 1115568"/>
                <a:gd name="connsiteY5" fmla="*/ 1033272 h 1709928"/>
                <a:gd name="connsiteX6" fmla="*/ 310896 w 1115568"/>
                <a:gd name="connsiteY6" fmla="*/ 1417320 h 1709928"/>
                <a:gd name="connsiteX7" fmla="*/ 182880 w 1115568"/>
                <a:gd name="connsiteY7" fmla="*/ 1618488 h 1709928"/>
                <a:gd name="connsiteX8" fmla="*/ 0 w 1115568"/>
                <a:gd name="connsiteY8" fmla="*/ 1709928 h 1709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5568" h="1709928">
                  <a:moveTo>
                    <a:pt x="1115568" y="0"/>
                  </a:moveTo>
                  <a:cubicBezTo>
                    <a:pt x="1019556" y="14478"/>
                    <a:pt x="923544" y="28956"/>
                    <a:pt x="859536" y="45720"/>
                  </a:cubicBezTo>
                  <a:cubicBezTo>
                    <a:pt x="795528" y="62484"/>
                    <a:pt x="775716" y="50292"/>
                    <a:pt x="731520" y="100584"/>
                  </a:cubicBezTo>
                  <a:cubicBezTo>
                    <a:pt x="687324" y="150876"/>
                    <a:pt x="632460" y="251460"/>
                    <a:pt x="594360" y="347472"/>
                  </a:cubicBezTo>
                  <a:cubicBezTo>
                    <a:pt x="556260" y="443484"/>
                    <a:pt x="534924" y="562356"/>
                    <a:pt x="502920" y="676656"/>
                  </a:cubicBezTo>
                  <a:cubicBezTo>
                    <a:pt x="470916" y="790956"/>
                    <a:pt x="434340" y="909828"/>
                    <a:pt x="402336" y="1033272"/>
                  </a:cubicBezTo>
                  <a:cubicBezTo>
                    <a:pt x="370332" y="1156716"/>
                    <a:pt x="347472" y="1319784"/>
                    <a:pt x="310896" y="1417320"/>
                  </a:cubicBezTo>
                  <a:cubicBezTo>
                    <a:pt x="274320" y="1514856"/>
                    <a:pt x="234696" y="1569720"/>
                    <a:pt x="182880" y="1618488"/>
                  </a:cubicBezTo>
                  <a:cubicBezTo>
                    <a:pt x="131064" y="1667256"/>
                    <a:pt x="65532" y="1688592"/>
                    <a:pt x="0" y="170992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8" name="Freeform 117">
              <a:extLst>
                <a:ext uri="{FF2B5EF4-FFF2-40B4-BE49-F238E27FC236}">
                  <a16:creationId xmlns:a16="http://schemas.microsoft.com/office/drawing/2014/main" id="{7FE71371-38A1-3B4D-BA1B-373C1F3A9A3E}"/>
                </a:ext>
              </a:extLst>
            </p:cNvPr>
            <p:cNvSpPr/>
            <p:nvPr/>
          </p:nvSpPr>
          <p:spPr>
            <a:xfrm>
              <a:off x="5925312" y="4862414"/>
              <a:ext cx="1197864" cy="541690"/>
            </a:xfrm>
            <a:custGeom>
              <a:avLst/>
              <a:gdLst>
                <a:gd name="connsiteX0" fmla="*/ 0 w 1197864"/>
                <a:gd name="connsiteY0" fmla="*/ 541690 h 541690"/>
                <a:gd name="connsiteX1" fmla="*/ 182880 w 1197864"/>
                <a:gd name="connsiteY1" fmla="*/ 514258 h 541690"/>
                <a:gd name="connsiteX2" fmla="*/ 283464 w 1197864"/>
                <a:gd name="connsiteY2" fmla="*/ 459394 h 541690"/>
                <a:gd name="connsiteX3" fmla="*/ 402336 w 1197864"/>
                <a:gd name="connsiteY3" fmla="*/ 203362 h 541690"/>
                <a:gd name="connsiteX4" fmla="*/ 493776 w 1197864"/>
                <a:gd name="connsiteY4" fmla="*/ 75346 h 541690"/>
                <a:gd name="connsiteX5" fmla="*/ 585216 w 1197864"/>
                <a:gd name="connsiteY5" fmla="*/ 20482 h 541690"/>
                <a:gd name="connsiteX6" fmla="*/ 685800 w 1197864"/>
                <a:gd name="connsiteY6" fmla="*/ 2194 h 541690"/>
                <a:gd name="connsiteX7" fmla="*/ 768096 w 1197864"/>
                <a:gd name="connsiteY7" fmla="*/ 66202 h 541690"/>
                <a:gd name="connsiteX8" fmla="*/ 859536 w 1197864"/>
                <a:gd name="connsiteY8" fmla="*/ 203362 h 541690"/>
                <a:gd name="connsiteX9" fmla="*/ 941832 w 1197864"/>
                <a:gd name="connsiteY9" fmla="*/ 349666 h 541690"/>
                <a:gd name="connsiteX10" fmla="*/ 1051560 w 1197864"/>
                <a:gd name="connsiteY10" fmla="*/ 486826 h 541690"/>
                <a:gd name="connsiteX11" fmla="*/ 1197864 w 1197864"/>
                <a:gd name="connsiteY11" fmla="*/ 532546 h 541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7864" h="541690">
                  <a:moveTo>
                    <a:pt x="0" y="541690"/>
                  </a:moveTo>
                  <a:cubicBezTo>
                    <a:pt x="67818" y="534832"/>
                    <a:pt x="135636" y="527974"/>
                    <a:pt x="182880" y="514258"/>
                  </a:cubicBezTo>
                  <a:cubicBezTo>
                    <a:pt x="230124" y="500542"/>
                    <a:pt x="246888" y="511210"/>
                    <a:pt x="283464" y="459394"/>
                  </a:cubicBezTo>
                  <a:cubicBezTo>
                    <a:pt x="320040" y="407578"/>
                    <a:pt x="367284" y="267370"/>
                    <a:pt x="402336" y="203362"/>
                  </a:cubicBezTo>
                  <a:cubicBezTo>
                    <a:pt x="437388" y="139354"/>
                    <a:pt x="463296" y="105826"/>
                    <a:pt x="493776" y="75346"/>
                  </a:cubicBezTo>
                  <a:cubicBezTo>
                    <a:pt x="524256" y="44866"/>
                    <a:pt x="553212" y="32674"/>
                    <a:pt x="585216" y="20482"/>
                  </a:cubicBezTo>
                  <a:cubicBezTo>
                    <a:pt x="617220" y="8290"/>
                    <a:pt x="655320" y="-5426"/>
                    <a:pt x="685800" y="2194"/>
                  </a:cubicBezTo>
                  <a:cubicBezTo>
                    <a:pt x="716280" y="9814"/>
                    <a:pt x="739140" y="32674"/>
                    <a:pt x="768096" y="66202"/>
                  </a:cubicBezTo>
                  <a:cubicBezTo>
                    <a:pt x="797052" y="99730"/>
                    <a:pt x="830580" y="156118"/>
                    <a:pt x="859536" y="203362"/>
                  </a:cubicBezTo>
                  <a:cubicBezTo>
                    <a:pt x="888492" y="250606"/>
                    <a:pt x="909828" y="302422"/>
                    <a:pt x="941832" y="349666"/>
                  </a:cubicBezTo>
                  <a:cubicBezTo>
                    <a:pt x="973836" y="396910"/>
                    <a:pt x="1008888" y="456346"/>
                    <a:pt x="1051560" y="486826"/>
                  </a:cubicBezTo>
                  <a:cubicBezTo>
                    <a:pt x="1094232" y="517306"/>
                    <a:pt x="1146048" y="524926"/>
                    <a:pt x="1197864" y="532546"/>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119" name="Freeform 118">
              <a:extLst>
                <a:ext uri="{FF2B5EF4-FFF2-40B4-BE49-F238E27FC236}">
                  <a16:creationId xmlns:a16="http://schemas.microsoft.com/office/drawing/2014/main" id="{E91F7DF6-8152-6A4C-94AC-D69479F520CF}"/>
                </a:ext>
              </a:extLst>
            </p:cNvPr>
            <p:cNvSpPr/>
            <p:nvPr/>
          </p:nvSpPr>
          <p:spPr>
            <a:xfrm>
              <a:off x="6025896" y="4552445"/>
              <a:ext cx="1170432" cy="843197"/>
            </a:xfrm>
            <a:custGeom>
              <a:avLst/>
              <a:gdLst>
                <a:gd name="connsiteX0" fmla="*/ 1170432 w 1170432"/>
                <a:gd name="connsiteY0" fmla="*/ 833371 h 843197"/>
                <a:gd name="connsiteX1" fmla="*/ 1024128 w 1170432"/>
                <a:gd name="connsiteY1" fmla="*/ 815083 h 843197"/>
                <a:gd name="connsiteX2" fmla="*/ 877824 w 1170432"/>
                <a:gd name="connsiteY2" fmla="*/ 595627 h 843197"/>
                <a:gd name="connsiteX3" fmla="*/ 777240 w 1170432"/>
                <a:gd name="connsiteY3" fmla="*/ 403603 h 843197"/>
                <a:gd name="connsiteX4" fmla="*/ 667512 w 1170432"/>
                <a:gd name="connsiteY4" fmla="*/ 110995 h 843197"/>
                <a:gd name="connsiteX5" fmla="*/ 557784 w 1170432"/>
                <a:gd name="connsiteY5" fmla="*/ 10411 h 843197"/>
                <a:gd name="connsiteX6" fmla="*/ 475488 w 1170432"/>
                <a:gd name="connsiteY6" fmla="*/ 10411 h 843197"/>
                <a:gd name="connsiteX7" fmla="*/ 384048 w 1170432"/>
                <a:gd name="connsiteY7" fmla="*/ 74419 h 843197"/>
                <a:gd name="connsiteX8" fmla="*/ 274320 w 1170432"/>
                <a:gd name="connsiteY8" fmla="*/ 367027 h 843197"/>
                <a:gd name="connsiteX9" fmla="*/ 164592 w 1170432"/>
                <a:gd name="connsiteY9" fmla="*/ 613915 h 843197"/>
                <a:gd name="connsiteX10" fmla="*/ 118872 w 1170432"/>
                <a:gd name="connsiteY10" fmla="*/ 751075 h 843197"/>
                <a:gd name="connsiteX11" fmla="*/ 0 w 1170432"/>
                <a:gd name="connsiteY11" fmla="*/ 824227 h 84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432" h="843197">
                  <a:moveTo>
                    <a:pt x="1170432" y="833371"/>
                  </a:moveTo>
                  <a:cubicBezTo>
                    <a:pt x="1121664" y="844039"/>
                    <a:pt x="1072896" y="854707"/>
                    <a:pt x="1024128" y="815083"/>
                  </a:cubicBezTo>
                  <a:cubicBezTo>
                    <a:pt x="975360" y="775459"/>
                    <a:pt x="918972" y="664207"/>
                    <a:pt x="877824" y="595627"/>
                  </a:cubicBezTo>
                  <a:cubicBezTo>
                    <a:pt x="836676" y="527047"/>
                    <a:pt x="812292" y="484375"/>
                    <a:pt x="777240" y="403603"/>
                  </a:cubicBezTo>
                  <a:cubicBezTo>
                    <a:pt x="742188" y="322831"/>
                    <a:pt x="704088" y="176527"/>
                    <a:pt x="667512" y="110995"/>
                  </a:cubicBezTo>
                  <a:cubicBezTo>
                    <a:pt x="630936" y="45463"/>
                    <a:pt x="589788" y="27175"/>
                    <a:pt x="557784" y="10411"/>
                  </a:cubicBezTo>
                  <a:cubicBezTo>
                    <a:pt x="525780" y="-6353"/>
                    <a:pt x="504444" y="-257"/>
                    <a:pt x="475488" y="10411"/>
                  </a:cubicBezTo>
                  <a:cubicBezTo>
                    <a:pt x="446532" y="21079"/>
                    <a:pt x="417576" y="14983"/>
                    <a:pt x="384048" y="74419"/>
                  </a:cubicBezTo>
                  <a:cubicBezTo>
                    <a:pt x="350520" y="133855"/>
                    <a:pt x="310896" y="277111"/>
                    <a:pt x="274320" y="367027"/>
                  </a:cubicBezTo>
                  <a:cubicBezTo>
                    <a:pt x="237744" y="456943"/>
                    <a:pt x="190500" y="549907"/>
                    <a:pt x="164592" y="613915"/>
                  </a:cubicBezTo>
                  <a:cubicBezTo>
                    <a:pt x="138684" y="677923"/>
                    <a:pt x="146304" y="716023"/>
                    <a:pt x="118872" y="751075"/>
                  </a:cubicBezTo>
                  <a:cubicBezTo>
                    <a:pt x="91440" y="786127"/>
                    <a:pt x="45720" y="805177"/>
                    <a:pt x="0" y="824227"/>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cxnSp>
          <p:nvCxnSpPr>
            <p:cNvPr id="120" name="Straight Connector 119">
              <a:extLst>
                <a:ext uri="{FF2B5EF4-FFF2-40B4-BE49-F238E27FC236}">
                  <a16:creationId xmlns:a16="http://schemas.microsoft.com/office/drawing/2014/main" id="{4D79CEE5-45EB-B14D-AD90-7861952A7247}"/>
                </a:ext>
              </a:extLst>
            </p:cNvPr>
            <p:cNvCxnSpPr>
              <a:cxnSpLocks/>
            </p:cNvCxnSpPr>
            <p:nvPr/>
          </p:nvCxnSpPr>
          <p:spPr>
            <a:xfrm>
              <a:off x="5464702" y="3675818"/>
              <a:ext cx="37514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CCB1585D-3960-CB45-BE76-9AA5CAAFD9E6}"/>
                </a:ext>
              </a:extLst>
            </p:cNvPr>
            <p:cNvCxnSpPr>
              <a:cxnSpLocks/>
            </p:cNvCxnSpPr>
            <p:nvPr/>
          </p:nvCxnSpPr>
          <p:spPr>
            <a:xfrm rot="16200000">
              <a:off x="5470390" y="152663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6555FCD2-CCCD-644F-9E88-A0ECB4740D90}"/>
                </a:ext>
              </a:extLst>
            </p:cNvPr>
            <p:cNvCxnSpPr>
              <a:cxnSpLocks/>
            </p:cNvCxnSpPr>
            <p:nvPr/>
          </p:nvCxnSpPr>
          <p:spPr>
            <a:xfrm rot="16200000">
              <a:off x="7640509" y="1527890"/>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EE8EE48B-1B69-E641-AD11-2A4D111710E9}"/>
                </a:ext>
              </a:extLst>
            </p:cNvPr>
            <p:cNvCxnSpPr>
              <a:cxnSpLocks/>
            </p:cNvCxnSpPr>
            <p:nvPr/>
          </p:nvCxnSpPr>
          <p:spPr>
            <a:xfrm rot="16200000">
              <a:off x="5465066" y="364290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513DD860-8051-424E-9BC1-D0A74E3CE9E4}"/>
                </a:ext>
              </a:extLst>
            </p:cNvPr>
            <p:cNvCxnSpPr>
              <a:cxnSpLocks/>
            </p:cNvCxnSpPr>
            <p:nvPr/>
          </p:nvCxnSpPr>
          <p:spPr>
            <a:xfrm rot="16200000">
              <a:off x="3258981" y="3657154"/>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9704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7D2F-304F-324F-A3D4-54FF8FFA8C48}"/>
              </a:ext>
            </a:extLst>
          </p:cNvPr>
          <p:cNvSpPr>
            <a:spLocks noGrp="1"/>
          </p:cNvSpPr>
          <p:nvPr>
            <p:ph type="title" idx="4294967295"/>
          </p:nvPr>
        </p:nvSpPr>
        <p:spPr>
          <a:xfrm>
            <a:off x="1317625" y="0"/>
            <a:ext cx="6508750" cy="1143000"/>
          </a:xfrm>
        </p:spPr>
        <p:txBody>
          <a:bodyPr/>
          <a:lstStyle/>
          <a:p>
            <a:r>
              <a:rPr lang="ru-RU" dirty="0"/>
              <a:t>Данные пациентов ВИЧ</a:t>
            </a:r>
            <a:endParaRPr lang="en-FR" dirty="0"/>
          </a:p>
        </p:txBody>
      </p:sp>
      <p:pic>
        <p:nvPicPr>
          <p:cNvPr id="5" name="Content Placeholder 4">
            <a:extLst>
              <a:ext uri="{FF2B5EF4-FFF2-40B4-BE49-F238E27FC236}">
                <a16:creationId xmlns:a16="http://schemas.microsoft.com/office/drawing/2014/main" id="{4B2A6049-5151-2E4E-AD39-B1E96576CFBF}"/>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803189" y="1490663"/>
            <a:ext cx="4989513" cy="5076825"/>
          </a:xfrm>
        </p:spPr>
      </p:pic>
      <p:sp>
        <p:nvSpPr>
          <p:cNvPr id="6" name="TextBox 5">
            <a:extLst>
              <a:ext uri="{FF2B5EF4-FFF2-40B4-BE49-F238E27FC236}">
                <a16:creationId xmlns:a16="http://schemas.microsoft.com/office/drawing/2014/main" id="{DCB0EEFB-CEC4-FD4C-9490-EF7D8E27EE32}"/>
              </a:ext>
            </a:extLst>
          </p:cNvPr>
          <p:cNvSpPr txBox="1"/>
          <p:nvPr/>
        </p:nvSpPr>
        <p:spPr>
          <a:xfrm>
            <a:off x="6165476" y="3429000"/>
            <a:ext cx="1954381" cy="369332"/>
          </a:xfrm>
          <a:prstGeom prst="rect">
            <a:avLst/>
          </a:prstGeom>
          <a:noFill/>
        </p:spPr>
        <p:txBody>
          <a:bodyPr wrap="none" rtlCol="0">
            <a:spAutoFit/>
          </a:bodyPr>
          <a:lstStyle/>
          <a:p>
            <a:r>
              <a:rPr lang="en-US" dirty="0" err="1"/>
              <a:t>n</a:t>
            </a:r>
            <a:r>
              <a:rPr lang="en-US" baseline="-25000" dirty="0" err="1"/>
              <a:t>aa</a:t>
            </a:r>
            <a:r>
              <a:rPr lang="en-US" dirty="0"/>
              <a:t>, </a:t>
            </a:r>
            <a:r>
              <a:rPr lang="en-US" dirty="0" err="1"/>
              <a:t>n</a:t>
            </a:r>
            <a:r>
              <a:rPr lang="en-US" baseline="-25000" dirty="0" err="1"/>
              <a:t>ac</a:t>
            </a:r>
            <a:r>
              <a:rPr lang="en-US" dirty="0"/>
              <a:t>, </a:t>
            </a:r>
            <a:r>
              <a:rPr lang="en-US" dirty="0" err="1"/>
              <a:t>n</a:t>
            </a:r>
            <a:r>
              <a:rPr lang="en-US" baseline="-25000" dirty="0" err="1"/>
              <a:t>cc</a:t>
            </a:r>
            <a:r>
              <a:rPr lang="en-US" dirty="0"/>
              <a:t>, </a:t>
            </a:r>
            <a:r>
              <a:rPr lang="en-US" dirty="0" err="1"/>
              <a:t>n</a:t>
            </a:r>
            <a:r>
              <a:rPr lang="en-US" baseline="-25000" dirty="0" err="1"/>
              <a:t>ca</a:t>
            </a:r>
            <a:endParaRPr lang="en-FR" baseline="-25000" dirty="0"/>
          </a:p>
        </p:txBody>
      </p:sp>
      <p:sp>
        <p:nvSpPr>
          <p:cNvPr id="7" name="TextBox 6">
            <a:extLst>
              <a:ext uri="{FF2B5EF4-FFF2-40B4-BE49-F238E27FC236}">
                <a16:creationId xmlns:a16="http://schemas.microsoft.com/office/drawing/2014/main" id="{C57D98A3-D0EA-D24C-9A7F-994FCCFC0233}"/>
              </a:ext>
            </a:extLst>
          </p:cNvPr>
          <p:cNvSpPr txBox="1"/>
          <p:nvPr/>
        </p:nvSpPr>
        <p:spPr>
          <a:xfrm>
            <a:off x="6165476" y="2302329"/>
            <a:ext cx="2258952" cy="646331"/>
          </a:xfrm>
          <a:prstGeom prst="rect">
            <a:avLst/>
          </a:prstGeom>
          <a:noFill/>
        </p:spPr>
        <p:txBody>
          <a:bodyPr wrap="none" rtlCol="0">
            <a:spAutoFit/>
          </a:bodyPr>
          <a:lstStyle/>
          <a:p>
            <a:r>
              <a:rPr lang="en-FR" dirty="0"/>
              <a:t>c</a:t>
            </a:r>
            <a:r>
              <a:rPr lang="en-FR"/>
              <a:t>: </a:t>
            </a:r>
            <a:r>
              <a:rPr lang="ru-RU" dirty="0"/>
              <a:t>консенсус</a:t>
            </a:r>
            <a:endParaRPr lang="en-FR" dirty="0"/>
          </a:p>
          <a:p>
            <a:r>
              <a:rPr lang="en-FR" dirty="0"/>
              <a:t>a</a:t>
            </a:r>
            <a:r>
              <a:rPr lang="en-FR"/>
              <a:t>: </a:t>
            </a:r>
            <a:r>
              <a:rPr lang="ru-RU" dirty="0" err="1"/>
              <a:t>антиконсенсус</a:t>
            </a:r>
            <a:endParaRPr lang="en-FR" dirty="0"/>
          </a:p>
        </p:txBody>
      </p:sp>
    </p:spTree>
    <p:extLst>
      <p:ext uri="{BB962C8B-B14F-4D97-AF65-F5344CB8AC3E}">
        <p14:creationId xmlns:p14="http://schemas.microsoft.com/office/powerpoint/2010/main" val="950561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44610-EBFE-DD49-90E0-2455777D9ABE}"/>
              </a:ext>
            </a:extLst>
          </p:cNvPr>
          <p:cNvSpPr>
            <a:spLocks noGrp="1"/>
          </p:cNvSpPr>
          <p:nvPr>
            <p:ph type="title" idx="4294967295"/>
          </p:nvPr>
        </p:nvSpPr>
        <p:spPr>
          <a:xfrm>
            <a:off x="620689" y="236031"/>
            <a:ext cx="7281863" cy="1143000"/>
          </a:xfrm>
        </p:spPr>
        <p:txBody>
          <a:bodyPr/>
          <a:lstStyle/>
          <a:p>
            <a:r>
              <a:rPr lang="ru-RU" dirty="0"/>
              <a:t>Частота наименее представленного </a:t>
            </a:r>
            <a:r>
              <a:rPr lang="ru-RU" dirty="0" err="1"/>
              <a:t>гаплотипа</a:t>
            </a:r>
            <a:endParaRPr lang="en-FR" dirty="0"/>
          </a:p>
        </p:txBody>
      </p:sp>
      <p:sp>
        <p:nvSpPr>
          <p:cNvPr id="6" name="TextBox 5">
            <a:extLst>
              <a:ext uri="{FF2B5EF4-FFF2-40B4-BE49-F238E27FC236}">
                <a16:creationId xmlns:a16="http://schemas.microsoft.com/office/drawing/2014/main" id="{4F5CCB61-89FE-4C4A-A453-E633F2FC71F5}"/>
              </a:ext>
            </a:extLst>
          </p:cNvPr>
          <p:cNvSpPr txBox="1"/>
          <p:nvPr/>
        </p:nvSpPr>
        <p:spPr>
          <a:xfrm>
            <a:off x="6337028" y="2791390"/>
            <a:ext cx="2528256" cy="369332"/>
          </a:xfrm>
          <a:prstGeom prst="rect">
            <a:avLst/>
          </a:prstGeom>
          <a:noFill/>
        </p:spPr>
        <p:txBody>
          <a:bodyPr wrap="none" rtlCol="0">
            <a:spAutoFit/>
          </a:bodyPr>
          <a:lstStyle/>
          <a:p>
            <a:r>
              <a:rPr lang="en-US" dirty="0"/>
              <a:t>min</a:t>
            </a:r>
            <a:r>
              <a:rPr lang="ru-RU" dirty="0"/>
              <a:t>(</a:t>
            </a:r>
            <a:r>
              <a:rPr lang="en-US" dirty="0" err="1"/>
              <a:t>n</a:t>
            </a:r>
            <a:r>
              <a:rPr lang="en-US" baseline="-25000" dirty="0" err="1"/>
              <a:t>aa</a:t>
            </a:r>
            <a:r>
              <a:rPr lang="en-US" dirty="0"/>
              <a:t>, </a:t>
            </a:r>
            <a:r>
              <a:rPr lang="en-US" dirty="0" err="1"/>
              <a:t>n</a:t>
            </a:r>
            <a:r>
              <a:rPr lang="en-US" baseline="-25000" dirty="0" err="1"/>
              <a:t>ac</a:t>
            </a:r>
            <a:r>
              <a:rPr lang="en-US" dirty="0"/>
              <a:t>, </a:t>
            </a:r>
            <a:r>
              <a:rPr lang="en-US" dirty="0" err="1"/>
              <a:t>n</a:t>
            </a:r>
            <a:r>
              <a:rPr lang="en-US" baseline="-25000" dirty="0" err="1"/>
              <a:t>cc</a:t>
            </a:r>
            <a:r>
              <a:rPr lang="en-US" dirty="0"/>
              <a:t>, </a:t>
            </a:r>
            <a:r>
              <a:rPr lang="en-US" dirty="0" err="1"/>
              <a:t>n</a:t>
            </a:r>
            <a:r>
              <a:rPr lang="en-US" baseline="-25000" dirty="0" err="1"/>
              <a:t>ca</a:t>
            </a:r>
            <a:r>
              <a:rPr lang="en-US" dirty="0"/>
              <a:t>)</a:t>
            </a:r>
            <a:endParaRPr lang="en-FR" baseline="-25000" dirty="0"/>
          </a:p>
        </p:txBody>
      </p:sp>
      <p:sp>
        <p:nvSpPr>
          <p:cNvPr id="8" name="TextBox 7">
            <a:extLst>
              <a:ext uri="{FF2B5EF4-FFF2-40B4-BE49-F238E27FC236}">
                <a16:creationId xmlns:a16="http://schemas.microsoft.com/office/drawing/2014/main" id="{10886DF1-8B07-D043-B6BE-977FF4E56433}"/>
              </a:ext>
            </a:extLst>
          </p:cNvPr>
          <p:cNvSpPr txBox="1"/>
          <p:nvPr/>
        </p:nvSpPr>
        <p:spPr>
          <a:xfrm>
            <a:off x="6640784" y="3187859"/>
            <a:ext cx="2224500" cy="369332"/>
          </a:xfrm>
          <a:prstGeom prst="rect">
            <a:avLst/>
          </a:prstGeom>
          <a:noFill/>
        </p:spPr>
        <p:txBody>
          <a:bodyPr wrap="square">
            <a:spAutoFit/>
          </a:bodyPr>
          <a:lstStyle/>
          <a:p>
            <a:r>
              <a:rPr lang="en-US" dirty="0" err="1"/>
              <a:t>n</a:t>
            </a:r>
            <a:r>
              <a:rPr lang="en-US" baseline="-25000" dirty="0" err="1"/>
              <a:t>aa</a:t>
            </a:r>
            <a:r>
              <a:rPr lang="en-US" dirty="0" err="1"/>
              <a:t>+n</a:t>
            </a:r>
            <a:r>
              <a:rPr lang="en-US" baseline="-25000" dirty="0" err="1"/>
              <a:t>ac</a:t>
            </a:r>
            <a:r>
              <a:rPr lang="en-US" dirty="0" err="1"/>
              <a:t>+n</a:t>
            </a:r>
            <a:r>
              <a:rPr lang="en-US" baseline="-25000" dirty="0" err="1"/>
              <a:t>cc</a:t>
            </a:r>
            <a:r>
              <a:rPr lang="en-US" dirty="0" err="1"/>
              <a:t>+n</a:t>
            </a:r>
            <a:r>
              <a:rPr lang="en-US" baseline="-25000" dirty="0" err="1"/>
              <a:t>ca</a:t>
            </a:r>
            <a:endParaRPr lang="en-FR" dirty="0"/>
          </a:p>
        </p:txBody>
      </p:sp>
      <p:cxnSp>
        <p:nvCxnSpPr>
          <p:cNvPr id="10" name="Straight Connector 9">
            <a:extLst>
              <a:ext uri="{FF2B5EF4-FFF2-40B4-BE49-F238E27FC236}">
                <a16:creationId xmlns:a16="http://schemas.microsoft.com/office/drawing/2014/main" id="{D766E7D7-1F1C-3E44-8545-F63997B2503D}"/>
              </a:ext>
            </a:extLst>
          </p:cNvPr>
          <p:cNvCxnSpPr/>
          <p:nvPr/>
        </p:nvCxnSpPr>
        <p:spPr>
          <a:xfrm>
            <a:off x="6463892" y="3202849"/>
            <a:ext cx="2296012"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910572FF-CC7A-BC41-AECF-DF7949042BB0}"/>
              </a:ext>
            </a:extLst>
          </p:cNvPr>
          <p:cNvSpPr txBox="1"/>
          <p:nvPr/>
        </p:nvSpPr>
        <p:spPr>
          <a:xfrm>
            <a:off x="6235908" y="5696262"/>
            <a:ext cx="1864613" cy="646331"/>
          </a:xfrm>
          <a:prstGeom prst="rect">
            <a:avLst/>
          </a:prstGeom>
          <a:noFill/>
        </p:spPr>
        <p:txBody>
          <a:bodyPr wrap="none" rtlCol="0">
            <a:spAutoFit/>
          </a:bodyPr>
          <a:lstStyle/>
          <a:p>
            <a:r>
              <a:rPr lang="en-US" dirty="0" err="1">
                <a:latin typeface="Symbol" pitchFamily="2" charset="2"/>
              </a:rPr>
              <a:t>m</a:t>
            </a:r>
            <a:r>
              <a:rPr lang="en-US" dirty="0" err="1"/>
              <a:t>N</a:t>
            </a:r>
            <a:r>
              <a:rPr lang="en-US" dirty="0"/>
              <a:t> ~ 10</a:t>
            </a:r>
            <a:br>
              <a:rPr lang="en-US" dirty="0"/>
            </a:br>
            <a:r>
              <a:rPr lang="en-US" dirty="0" err="1">
                <a:latin typeface="Symbol" pitchFamily="2" charset="2"/>
              </a:rPr>
              <a:t>m</a:t>
            </a:r>
            <a:r>
              <a:rPr lang="en-US" dirty="0" err="1"/>
              <a:t>N</a:t>
            </a:r>
            <a:r>
              <a:rPr lang="en-US" dirty="0"/>
              <a:t> &gt; 1 (p=0.05)</a:t>
            </a:r>
            <a:endParaRPr lang="en-FR" dirty="0"/>
          </a:p>
        </p:txBody>
      </p:sp>
      <p:grpSp>
        <p:nvGrpSpPr>
          <p:cNvPr id="11" name="Group 10">
            <a:extLst>
              <a:ext uri="{FF2B5EF4-FFF2-40B4-BE49-F238E27FC236}">
                <a16:creationId xmlns:a16="http://schemas.microsoft.com/office/drawing/2014/main" id="{53FDBFD0-AF6A-824E-9882-A026E05FF9D1}"/>
              </a:ext>
            </a:extLst>
          </p:cNvPr>
          <p:cNvGrpSpPr/>
          <p:nvPr/>
        </p:nvGrpSpPr>
        <p:grpSpPr>
          <a:xfrm>
            <a:off x="251523" y="2095906"/>
            <a:ext cx="5803286" cy="4591955"/>
            <a:chOff x="3526342" y="1106327"/>
            <a:chExt cx="5803286" cy="4591955"/>
          </a:xfrm>
        </p:grpSpPr>
        <p:sp>
          <p:nvSpPr>
            <p:cNvPr id="15" name="Rectangle 14">
              <a:extLst>
                <a:ext uri="{FF2B5EF4-FFF2-40B4-BE49-F238E27FC236}">
                  <a16:creationId xmlns:a16="http://schemas.microsoft.com/office/drawing/2014/main" id="{FE06A86E-2F7B-B541-B6B2-9E6027029DA6}"/>
                </a:ext>
              </a:extLst>
            </p:cNvPr>
            <p:cNvSpPr/>
            <p:nvPr/>
          </p:nvSpPr>
          <p:spPr>
            <a:xfrm>
              <a:off x="4425299" y="2671185"/>
              <a:ext cx="3654104" cy="1648968"/>
            </a:xfrm>
            <a:prstGeom prst="rect">
              <a:avLst/>
            </a:prstGeom>
            <a:solidFill>
              <a:schemeClr val="bg1">
                <a:lumMod val="85000"/>
              </a:schemeClr>
            </a:solidFill>
            <a:ln w="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dirty="0"/>
            </a:p>
          </p:txBody>
        </p:sp>
        <p:cxnSp>
          <p:nvCxnSpPr>
            <p:cNvPr id="16" name="Straight Connector 15">
              <a:extLst>
                <a:ext uri="{FF2B5EF4-FFF2-40B4-BE49-F238E27FC236}">
                  <a16:creationId xmlns:a16="http://schemas.microsoft.com/office/drawing/2014/main" id="{8CDD663D-705E-FC40-BCC9-355CD781E32A}"/>
                </a:ext>
              </a:extLst>
            </p:cNvPr>
            <p:cNvCxnSpPr>
              <a:cxnSpLocks/>
            </p:cNvCxnSpPr>
            <p:nvPr/>
          </p:nvCxnSpPr>
          <p:spPr>
            <a:xfrm flipH="1">
              <a:off x="4418536" y="5063865"/>
              <a:ext cx="370290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2A58BF-6F12-4543-ABDE-03719FCE8947}"/>
                </a:ext>
              </a:extLst>
            </p:cNvPr>
            <p:cNvCxnSpPr>
              <a:cxnSpLocks/>
            </p:cNvCxnSpPr>
            <p:nvPr/>
          </p:nvCxnSpPr>
          <p:spPr>
            <a:xfrm>
              <a:off x="4988185"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C9F6B01-1BDE-2D49-8F3B-A0DEA8F96D15}"/>
                </a:ext>
              </a:extLst>
            </p:cNvPr>
            <p:cNvCxnSpPr>
              <a:cxnSpLocks/>
            </p:cNvCxnSpPr>
            <p:nvPr/>
          </p:nvCxnSpPr>
          <p:spPr>
            <a:xfrm>
              <a:off x="5309644"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7622D6C-41F9-CC4E-9CD7-773B4187E823}"/>
                </a:ext>
              </a:extLst>
            </p:cNvPr>
            <p:cNvCxnSpPr>
              <a:cxnSpLocks/>
            </p:cNvCxnSpPr>
            <p:nvPr/>
          </p:nvCxnSpPr>
          <p:spPr>
            <a:xfrm>
              <a:off x="5709936"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C963322-CF27-D849-9BE7-3CF4670F6ACD}"/>
                </a:ext>
              </a:extLst>
            </p:cNvPr>
            <p:cNvCxnSpPr>
              <a:cxnSpLocks/>
            </p:cNvCxnSpPr>
            <p:nvPr/>
          </p:nvCxnSpPr>
          <p:spPr>
            <a:xfrm>
              <a:off x="5532533"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1757E2-84D4-F046-8955-0AC3848E8857}"/>
                </a:ext>
              </a:extLst>
            </p:cNvPr>
            <p:cNvCxnSpPr>
              <a:cxnSpLocks/>
            </p:cNvCxnSpPr>
            <p:nvPr/>
          </p:nvCxnSpPr>
          <p:spPr>
            <a:xfrm>
              <a:off x="6267331"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C0465D3-334E-D24A-95B0-3384A9BDE3CB}"/>
                </a:ext>
              </a:extLst>
            </p:cNvPr>
            <p:cNvCxnSpPr>
              <a:cxnSpLocks/>
            </p:cNvCxnSpPr>
            <p:nvPr/>
          </p:nvCxnSpPr>
          <p:spPr>
            <a:xfrm>
              <a:off x="6814116"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F060E0F-7DED-E744-A40A-A5A3B9CDEE67}"/>
                </a:ext>
              </a:extLst>
            </p:cNvPr>
            <p:cNvCxnSpPr>
              <a:cxnSpLocks/>
            </p:cNvCxnSpPr>
            <p:nvPr/>
          </p:nvCxnSpPr>
          <p:spPr>
            <a:xfrm>
              <a:off x="7137487"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16D5D13-CF8D-114F-AC05-62174285C6EE}"/>
                </a:ext>
              </a:extLst>
            </p:cNvPr>
            <p:cNvCxnSpPr>
              <a:cxnSpLocks/>
            </p:cNvCxnSpPr>
            <p:nvPr/>
          </p:nvCxnSpPr>
          <p:spPr>
            <a:xfrm rot="16200000">
              <a:off x="4460924" y="4613667"/>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12587B5-0C7B-2B4B-AF05-40F7C37605F5}"/>
                </a:ext>
              </a:extLst>
            </p:cNvPr>
            <p:cNvCxnSpPr>
              <a:cxnSpLocks/>
            </p:cNvCxnSpPr>
            <p:nvPr/>
          </p:nvCxnSpPr>
          <p:spPr>
            <a:xfrm>
              <a:off x="7378108"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F712BED-3DD8-C444-9846-CB8100E641E6}"/>
                </a:ext>
              </a:extLst>
            </p:cNvPr>
            <p:cNvCxnSpPr>
              <a:cxnSpLocks/>
            </p:cNvCxnSpPr>
            <p:nvPr/>
          </p:nvCxnSpPr>
          <p:spPr>
            <a:xfrm>
              <a:off x="7557940"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DE979B9-412C-A74E-8470-6A6FB65BFCEC}"/>
                </a:ext>
              </a:extLst>
            </p:cNvPr>
            <p:cNvCxnSpPr>
              <a:cxnSpLocks/>
            </p:cNvCxnSpPr>
            <p:nvPr/>
          </p:nvCxnSpPr>
          <p:spPr>
            <a:xfrm>
              <a:off x="7710340"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656A133-ABBC-674D-87DD-F50756F4C758}"/>
                </a:ext>
              </a:extLst>
            </p:cNvPr>
            <p:cNvCxnSpPr>
              <a:cxnSpLocks/>
            </p:cNvCxnSpPr>
            <p:nvPr/>
          </p:nvCxnSpPr>
          <p:spPr>
            <a:xfrm>
              <a:off x="7826164"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FB4C40E-C475-CE4A-9DCA-BE3C73370856}"/>
                </a:ext>
              </a:extLst>
            </p:cNvPr>
            <p:cNvCxnSpPr>
              <a:cxnSpLocks/>
            </p:cNvCxnSpPr>
            <p:nvPr/>
          </p:nvCxnSpPr>
          <p:spPr>
            <a:xfrm>
              <a:off x="7932844"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F367769-89B9-8E47-A438-B7B9B860E9A6}"/>
                </a:ext>
              </a:extLst>
            </p:cNvPr>
            <p:cNvCxnSpPr>
              <a:cxnSpLocks/>
            </p:cNvCxnSpPr>
            <p:nvPr/>
          </p:nvCxnSpPr>
          <p:spPr>
            <a:xfrm>
              <a:off x="8030380"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FCAE42F-9915-2F40-B8CB-152035AF66D4}"/>
                </a:ext>
              </a:extLst>
            </p:cNvPr>
            <p:cNvCxnSpPr>
              <a:cxnSpLocks/>
            </p:cNvCxnSpPr>
            <p:nvPr/>
          </p:nvCxnSpPr>
          <p:spPr>
            <a:xfrm>
              <a:off x="5862336"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C8F66B5-1233-044F-8C01-613523AA0AC5}"/>
                </a:ext>
              </a:extLst>
            </p:cNvPr>
            <p:cNvCxnSpPr>
              <a:cxnSpLocks/>
            </p:cNvCxnSpPr>
            <p:nvPr/>
          </p:nvCxnSpPr>
          <p:spPr>
            <a:xfrm>
              <a:off x="5978160"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677BE7A-6345-9E4E-A5A0-0B7196402E29}"/>
                </a:ext>
              </a:extLst>
            </p:cNvPr>
            <p:cNvCxnSpPr>
              <a:cxnSpLocks/>
            </p:cNvCxnSpPr>
            <p:nvPr/>
          </p:nvCxnSpPr>
          <p:spPr>
            <a:xfrm>
              <a:off x="6084840"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EAB4DD1-C034-AE4F-ACD6-581FE71CB18F}"/>
                </a:ext>
              </a:extLst>
            </p:cNvPr>
            <p:cNvCxnSpPr>
              <a:cxnSpLocks/>
            </p:cNvCxnSpPr>
            <p:nvPr/>
          </p:nvCxnSpPr>
          <p:spPr>
            <a:xfrm>
              <a:off x="6182376" y="496773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DD4611A-BA3D-144B-9B67-3DBDC92ABD2C}"/>
                </a:ext>
              </a:extLst>
            </p:cNvPr>
            <p:cNvCxnSpPr>
              <a:cxnSpLocks/>
            </p:cNvCxnSpPr>
            <p:nvPr/>
          </p:nvCxnSpPr>
          <p:spPr>
            <a:xfrm flipH="1">
              <a:off x="4415488" y="1787265"/>
              <a:ext cx="370290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6521ED9-E3A8-7444-80DC-BCCCCBEFDAE3}"/>
                </a:ext>
              </a:extLst>
            </p:cNvPr>
            <p:cNvCxnSpPr>
              <a:cxnSpLocks/>
            </p:cNvCxnSpPr>
            <p:nvPr/>
          </p:nvCxnSpPr>
          <p:spPr>
            <a:xfrm>
              <a:off x="4985137"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A572792-769B-384E-A488-46647E0E04BE}"/>
                </a:ext>
              </a:extLst>
            </p:cNvPr>
            <p:cNvCxnSpPr>
              <a:cxnSpLocks/>
            </p:cNvCxnSpPr>
            <p:nvPr/>
          </p:nvCxnSpPr>
          <p:spPr>
            <a:xfrm>
              <a:off x="5306596"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DEC2006-DB54-CE44-ADBA-B07977C62ABB}"/>
                </a:ext>
              </a:extLst>
            </p:cNvPr>
            <p:cNvCxnSpPr>
              <a:cxnSpLocks/>
            </p:cNvCxnSpPr>
            <p:nvPr/>
          </p:nvCxnSpPr>
          <p:spPr>
            <a:xfrm>
              <a:off x="5706888"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F36E49D-C234-B346-88EA-2CA3CE1752FA}"/>
                </a:ext>
              </a:extLst>
            </p:cNvPr>
            <p:cNvCxnSpPr>
              <a:cxnSpLocks/>
            </p:cNvCxnSpPr>
            <p:nvPr/>
          </p:nvCxnSpPr>
          <p:spPr>
            <a:xfrm>
              <a:off x="5529485"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F7A41B2-6AA8-654D-8F01-55E9188662C6}"/>
                </a:ext>
              </a:extLst>
            </p:cNvPr>
            <p:cNvCxnSpPr>
              <a:cxnSpLocks/>
            </p:cNvCxnSpPr>
            <p:nvPr/>
          </p:nvCxnSpPr>
          <p:spPr>
            <a:xfrm>
              <a:off x="6264283"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38BF800-BE8B-DF47-B386-2B5EEFB7AAED}"/>
                </a:ext>
              </a:extLst>
            </p:cNvPr>
            <p:cNvCxnSpPr>
              <a:cxnSpLocks/>
            </p:cNvCxnSpPr>
            <p:nvPr/>
          </p:nvCxnSpPr>
          <p:spPr>
            <a:xfrm>
              <a:off x="6811068"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40495E4-7036-0A4C-A8E0-FE951D3329B1}"/>
                </a:ext>
              </a:extLst>
            </p:cNvPr>
            <p:cNvCxnSpPr>
              <a:cxnSpLocks/>
            </p:cNvCxnSpPr>
            <p:nvPr/>
          </p:nvCxnSpPr>
          <p:spPr>
            <a:xfrm>
              <a:off x="7134439"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12BBD67-57B9-C541-AC01-C1DD988277F8}"/>
                </a:ext>
              </a:extLst>
            </p:cNvPr>
            <p:cNvCxnSpPr>
              <a:cxnSpLocks/>
            </p:cNvCxnSpPr>
            <p:nvPr/>
          </p:nvCxnSpPr>
          <p:spPr>
            <a:xfrm rot="16200000">
              <a:off x="4460924" y="215088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CCA3F3B-C7BA-1E4C-BFB3-927435C60B31}"/>
                </a:ext>
              </a:extLst>
            </p:cNvPr>
            <p:cNvCxnSpPr>
              <a:cxnSpLocks/>
            </p:cNvCxnSpPr>
            <p:nvPr/>
          </p:nvCxnSpPr>
          <p:spPr>
            <a:xfrm>
              <a:off x="7375060"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556C208-EAFE-714D-9008-59CCD80FB44D}"/>
                </a:ext>
              </a:extLst>
            </p:cNvPr>
            <p:cNvCxnSpPr>
              <a:cxnSpLocks/>
            </p:cNvCxnSpPr>
            <p:nvPr/>
          </p:nvCxnSpPr>
          <p:spPr>
            <a:xfrm>
              <a:off x="7554892"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F7D6C9B-11E8-024C-A5F2-13D7A2532A79}"/>
                </a:ext>
              </a:extLst>
            </p:cNvPr>
            <p:cNvCxnSpPr>
              <a:cxnSpLocks/>
            </p:cNvCxnSpPr>
            <p:nvPr/>
          </p:nvCxnSpPr>
          <p:spPr>
            <a:xfrm>
              <a:off x="7707292"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9304410E-A2AF-0449-AFA0-A25F5E68A09A}"/>
                </a:ext>
              </a:extLst>
            </p:cNvPr>
            <p:cNvCxnSpPr>
              <a:cxnSpLocks/>
            </p:cNvCxnSpPr>
            <p:nvPr/>
          </p:nvCxnSpPr>
          <p:spPr>
            <a:xfrm>
              <a:off x="7823116"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4CD1F9C-D923-5C42-956C-3CAF4F2A6716}"/>
                </a:ext>
              </a:extLst>
            </p:cNvPr>
            <p:cNvCxnSpPr>
              <a:cxnSpLocks/>
            </p:cNvCxnSpPr>
            <p:nvPr/>
          </p:nvCxnSpPr>
          <p:spPr>
            <a:xfrm>
              <a:off x="7929796"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6AE84F7-047A-C943-A137-5A81EB90E058}"/>
                </a:ext>
              </a:extLst>
            </p:cNvPr>
            <p:cNvCxnSpPr>
              <a:cxnSpLocks/>
            </p:cNvCxnSpPr>
            <p:nvPr/>
          </p:nvCxnSpPr>
          <p:spPr>
            <a:xfrm>
              <a:off x="8027332"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105AF2F-C4B9-044B-9689-F53FB81FD090}"/>
                </a:ext>
              </a:extLst>
            </p:cNvPr>
            <p:cNvCxnSpPr>
              <a:cxnSpLocks/>
            </p:cNvCxnSpPr>
            <p:nvPr/>
          </p:nvCxnSpPr>
          <p:spPr>
            <a:xfrm>
              <a:off x="5859288"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956A64A-1AE9-0C42-853A-9632647DDC65}"/>
                </a:ext>
              </a:extLst>
            </p:cNvPr>
            <p:cNvCxnSpPr>
              <a:cxnSpLocks/>
            </p:cNvCxnSpPr>
            <p:nvPr/>
          </p:nvCxnSpPr>
          <p:spPr>
            <a:xfrm>
              <a:off x="5975112"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82F115D-70C7-2747-BECD-D27E0875621B}"/>
                </a:ext>
              </a:extLst>
            </p:cNvPr>
            <p:cNvCxnSpPr>
              <a:cxnSpLocks/>
            </p:cNvCxnSpPr>
            <p:nvPr/>
          </p:nvCxnSpPr>
          <p:spPr>
            <a:xfrm>
              <a:off x="6081792"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6147E7B-2754-D243-9F4C-A98B4FC4AB38}"/>
                </a:ext>
              </a:extLst>
            </p:cNvPr>
            <p:cNvCxnSpPr>
              <a:cxnSpLocks/>
            </p:cNvCxnSpPr>
            <p:nvPr/>
          </p:nvCxnSpPr>
          <p:spPr>
            <a:xfrm>
              <a:off x="6179328" y="1782573"/>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7C0128F-96A3-3146-92CC-BC9823B57FA6}"/>
                </a:ext>
              </a:extLst>
            </p:cNvPr>
            <p:cNvCxnSpPr>
              <a:cxnSpLocks/>
            </p:cNvCxnSpPr>
            <p:nvPr/>
          </p:nvCxnSpPr>
          <p:spPr>
            <a:xfrm flipH="1">
              <a:off x="4412119" y="1782573"/>
              <a:ext cx="9618" cy="327667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068C42D-02EF-CB4A-B960-5FC908DE89F6}"/>
                </a:ext>
              </a:extLst>
            </p:cNvPr>
            <p:cNvCxnSpPr>
              <a:cxnSpLocks/>
            </p:cNvCxnSpPr>
            <p:nvPr/>
          </p:nvCxnSpPr>
          <p:spPr>
            <a:xfrm rot="16200000">
              <a:off x="4460924" y="2556491"/>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60EA606-0B84-C14F-9A94-23C22CD813CC}"/>
                </a:ext>
              </a:extLst>
            </p:cNvPr>
            <p:cNvCxnSpPr>
              <a:cxnSpLocks/>
            </p:cNvCxnSpPr>
            <p:nvPr/>
          </p:nvCxnSpPr>
          <p:spPr>
            <a:xfrm rot="16200000">
              <a:off x="4460924" y="2966867"/>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8E3CCF3-1A88-124B-AAC9-0909E75734BA}"/>
                </a:ext>
              </a:extLst>
            </p:cNvPr>
            <p:cNvCxnSpPr>
              <a:cxnSpLocks/>
            </p:cNvCxnSpPr>
            <p:nvPr/>
          </p:nvCxnSpPr>
          <p:spPr>
            <a:xfrm rot="16200000">
              <a:off x="4460924" y="3368099"/>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9FC515D-F80C-F64F-B546-6DC5CCF8CE92}"/>
                </a:ext>
              </a:extLst>
            </p:cNvPr>
            <p:cNvCxnSpPr>
              <a:cxnSpLocks/>
            </p:cNvCxnSpPr>
            <p:nvPr/>
          </p:nvCxnSpPr>
          <p:spPr>
            <a:xfrm rot="16200000">
              <a:off x="4460924" y="3794819"/>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C66D3FAE-4234-F14C-8E99-17BDB847B70D}"/>
                </a:ext>
              </a:extLst>
            </p:cNvPr>
            <p:cNvCxnSpPr>
              <a:cxnSpLocks/>
            </p:cNvCxnSpPr>
            <p:nvPr/>
          </p:nvCxnSpPr>
          <p:spPr>
            <a:xfrm rot="16200000">
              <a:off x="4460924" y="4203251"/>
              <a:ext cx="0" cy="91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5FC87AA-81B6-0D48-A499-B7B11D33799A}"/>
                </a:ext>
              </a:extLst>
            </p:cNvPr>
            <p:cNvCxnSpPr>
              <a:cxnSpLocks/>
              <a:stCxn id="15" idx="3"/>
            </p:cNvCxnSpPr>
            <p:nvPr/>
          </p:nvCxnSpPr>
          <p:spPr>
            <a:xfrm flipH="1" flipV="1">
              <a:off x="4418537" y="3488049"/>
              <a:ext cx="3660866" cy="762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Freeform 60">
              <a:extLst>
                <a:ext uri="{FF2B5EF4-FFF2-40B4-BE49-F238E27FC236}">
                  <a16:creationId xmlns:a16="http://schemas.microsoft.com/office/drawing/2014/main" id="{3E906B11-924F-4A48-8218-0A66CEC19996}"/>
                </a:ext>
              </a:extLst>
            </p:cNvPr>
            <p:cNvSpPr/>
            <p:nvPr/>
          </p:nvSpPr>
          <p:spPr>
            <a:xfrm>
              <a:off x="4416552" y="2395728"/>
              <a:ext cx="3511296" cy="2350008"/>
            </a:xfrm>
            <a:custGeom>
              <a:avLst/>
              <a:gdLst>
                <a:gd name="connsiteX0" fmla="*/ 0 w 3511296"/>
                <a:gd name="connsiteY0" fmla="*/ 2350008 h 2350008"/>
                <a:gd name="connsiteX1" fmla="*/ 576072 w 3511296"/>
                <a:gd name="connsiteY1" fmla="*/ 2075688 h 2350008"/>
                <a:gd name="connsiteX2" fmla="*/ 1106424 w 3511296"/>
                <a:gd name="connsiteY2" fmla="*/ 1591056 h 2350008"/>
                <a:gd name="connsiteX3" fmla="*/ 1837944 w 3511296"/>
                <a:gd name="connsiteY3" fmla="*/ 1097280 h 2350008"/>
                <a:gd name="connsiteX4" fmla="*/ 2423160 w 3511296"/>
                <a:gd name="connsiteY4" fmla="*/ 649224 h 2350008"/>
                <a:gd name="connsiteX5" fmla="*/ 3026664 w 3511296"/>
                <a:gd name="connsiteY5" fmla="*/ 265176 h 2350008"/>
                <a:gd name="connsiteX6" fmla="*/ 3511296 w 3511296"/>
                <a:gd name="connsiteY6" fmla="*/ 0 h 235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11296" h="2350008">
                  <a:moveTo>
                    <a:pt x="0" y="2350008"/>
                  </a:moveTo>
                  <a:lnTo>
                    <a:pt x="576072" y="2075688"/>
                  </a:lnTo>
                  <a:lnTo>
                    <a:pt x="1106424" y="1591056"/>
                  </a:lnTo>
                  <a:lnTo>
                    <a:pt x="1837944" y="1097280"/>
                  </a:lnTo>
                  <a:lnTo>
                    <a:pt x="2423160" y="649224"/>
                  </a:lnTo>
                  <a:lnTo>
                    <a:pt x="3026664" y="265176"/>
                  </a:lnTo>
                  <a:lnTo>
                    <a:pt x="3511296" y="0"/>
                  </a:ln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62" name="Freeform 61">
              <a:extLst>
                <a:ext uri="{FF2B5EF4-FFF2-40B4-BE49-F238E27FC236}">
                  <a16:creationId xmlns:a16="http://schemas.microsoft.com/office/drawing/2014/main" id="{58829E17-0CD4-7D42-B19B-640A2C1E66E1}"/>
                </a:ext>
              </a:extLst>
            </p:cNvPr>
            <p:cNvSpPr/>
            <p:nvPr/>
          </p:nvSpPr>
          <p:spPr>
            <a:xfrm>
              <a:off x="4992624" y="3236976"/>
              <a:ext cx="3035808" cy="1746504"/>
            </a:xfrm>
            <a:custGeom>
              <a:avLst/>
              <a:gdLst>
                <a:gd name="connsiteX0" fmla="*/ 0 w 3035808"/>
                <a:gd name="connsiteY0" fmla="*/ 1746504 h 1746504"/>
                <a:gd name="connsiteX1" fmla="*/ 731520 w 3035808"/>
                <a:gd name="connsiteY1" fmla="*/ 1591056 h 1746504"/>
                <a:gd name="connsiteX2" fmla="*/ 1271016 w 3035808"/>
                <a:gd name="connsiteY2" fmla="*/ 1051560 h 1746504"/>
                <a:gd name="connsiteX3" fmla="*/ 3035808 w 3035808"/>
                <a:gd name="connsiteY3" fmla="*/ 0 h 1746504"/>
              </a:gdLst>
              <a:ahLst/>
              <a:cxnLst>
                <a:cxn ang="0">
                  <a:pos x="connsiteX0" y="connsiteY0"/>
                </a:cxn>
                <a:cxn ang="0">
                  <a:pos x="connsiteX1" y="connsiteY1"/>
                </a:cxn>
                <a:cxn ang="0">
                  <a:pos x="connsiteX2" y="connsiteY2"/>
                </a:cxn>
                <a:cxn ang="0">
                  <a:pos x="connsiteX3" y="connsiteY3"/>
                </a:cxn>
              </a:cxnLst>
              <a:rect l="l" t="t" r="r" b="b"/>
              <a:pathLst>
                <a:path w="3035808" h="1746504">
                  <a:moveTo>
                    <a:pt x="0" y="1746504"/>
                  </a:moveTo>
                  <a:lnTo>
                    <a:pt x="731520" y="1591056"/>
                  </a:lnTo>
                  <a:lnTo>
                    <a:pt x="1271016" y="1051560"/>
                  </a:lnTo>
                  <a:lnTo>
                    <a:pt x="3035808" y="0"/>
                  </a:lnTo>
                </a:path>
              </a:pathLst>
            </a:cu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63" name="Freeform 62">
              <a:extLst>
                <a:ext uri="{FF2B5EF4-FFF2-40B4-BE49-F238E27FC236}">
                  <a16:creationId xmlns:a16="http://schemas.microsoft.com/office/drawing/2014/main" id="{2B28A3E4-4997-D045-90AF-C9882787A9BD}"/>
                </a:ext>
              </a:extLst>
            </p:cNvPr>
            <p:cNvSpPr/>
            <p:nvPr/>
          </p:nvSpPr>
          <p:spPr>
            <a:xfrm>
              <a:off x="4425696" y="2359152"/>
              <a:ext cx="3502152" cy="2240280"/>
            </a:xfrm>
            <a:custGeom>
              <a:avLst/>
              <a:gdLst>
                <a:gd name="connsiteX0" fmla="*/ 0 w 3502152"/>
                <a:gd name="connsiteY0" fmla="*/ 2240280 h 2240280"/>
                <a:gd name="connsiteX1" fmla="*/ 557784 w 3502152"/>
                <a:gd name="connsiteY1" fmla="*/ 2029968 h 2240280"/>
                <a:gd name="connsiteX2" fmla="*/ 1819656 w 3502152"/>
                <a:gd name="connsiteY2" fmla="*/ 987552 h 2240280"/>
                <a:gd name="connsiteX3" fmla="*/ 2395728 w 3502152"/>
                <a:gd name="connsiteY3" fmla="*/ 621792 h 2240280"/>
                <a:gd name="connsiteX4" fmla="*/ 2980944 w 3502152"/>
                <a:gd name="connsiteY4" fmla="*/ 246888 h 2240280"/>
                <a:gd name="connsiteX5" fmla="*/ 3502152 w 3502152"/>
                <a:gd name="connsiteY5" fmla="*/ 0 h 22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2152" h="2240280">
                  <a:moveTo>
                    <a:pt x="0" y="2240280"/>
                  </a:moveTo>
                  <a:lnTo>
                    <a:pt x="557784" y="2029968"/>
                  </a:lnTo>
                  <a:lnTo>
                    <a:pt x="1819656" y="987552"/>
                  </a:lnTo>
                  <a:lnTo>
                    <a:pt x="2395728" y="621792"/>
                  </a:lnTo>
                  <a:lnTo>
                    <a:pt x="2980944" y="246888"/>
                  </a:lnTo>
                  <a:lnTo>
                    <a:pt x="3502152"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64" name="Freeform 63">
              <a:extLst>
                <a:ext uri="{FF2B5EF4-FFF2-40B4-BE49-F238E27FC236}">
                  <a16:creationId xmlns:a16="http://schemas.microsoft.com/office/drawing/2014/main" id="{CC91C4D7-5E62-B24D-BB1A-E419C19A6152}"/>
                </a:ext>
              </a:extLst>
            </p:cNvPr>
            <p:cNvSpPr/>
            <p:nvPr/>
          </p:nvSpPr>
          <p:spPr>
            <a:xfrm>
              <a:off x="4425696" y="2459736"/>
              <a:ext cx="3511296" cy="2441448"/>
            </a:xfrm>
            <a:custGeom>
              <a:avLst/>
              <a:gdLst>
                <a:gd name="connsiteX0" fmla="*/ 0 w 3511296"/>
                <a:gd name="connsiteY0" fmla="*/ 2441448 h 2441448"/>
                <a:gd name="connsiteX1" fmla="*/ 585216 w 3511296"/>
                <a:gd name="connsiteY1" fmla="*/ 2066544 h 2441448"/>
                <a:gd name="connsiteX2" fmla="*/ 1124712 w 3511296"/>
                <a:gd name="connsiteY2" fmla="*/ 1591056 h 2441448"/>
                <a:gd name="connsiteX3" fmla="*/ 1856232 w 3511296"/>
                <a:gd name="connsiteY3" fmla="*/ 1152144 h 2441448"/>
                <a:gd name="connsiteX4" fmla="*/ 2377440 w 3511296"/>
                <a:gd name="connsiteY4" fmla="*/ 694944 h 2441448"/>
                <a:gd name="connsiteX5" fmla="*/ 2980944 w 3511296"/>
                <a:gd name="connsiteY5" fmla="*/ 292608 h 2441448"/>
                <a:gd name="connsiteX6" fmla="*/ 3511296 w 3511296"/>
                <a:gd name="connsiteY6" fmla="*/ 0 h 2441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11296" h="2441448">
                  <a:moveTo>
                    <a:pt x="0" y="2441448"/>
                  </a:moveTo>
                  <a:lnTo>
                    <a:pt x="585216" y="2066544"/>
                  </a:lnTo>
                  <a:lnTo>
                    <a:pt x="1124712" y="1591056"/>
                  </a:lnTo>
                  <a:lnTo>
                    <a:pt x="1856232" y="1152144"/>
                  </a:lnTo>
                  <a:lnTo>
                    <a:pt x="2377440" y="694944"/>
                  </a:lnTo>
                  <a:lnTo>
                    <a:pt x="2980944" y="292608"/>
                  </a:lnTo>
                  <a:lnTo>
                    <a:pt x="3511296"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dirty="0"/>
            </a:p>
          </p:txBody>
        </p:sp>
        <p:sp>
          <p:nvSpPr>
            <p:cNvPr id="65" name="Freeform 64">
              <a:extLst>
                <a:ext uri="{FF2B5EF4-FFF2-40B4-BE49-F238E27FC236}">
                  <a16:creationId xmlns:a16="http://schemas.microsoft.com/office/drawing/2014/main" id="{84741440-45E1-DE49-8B8D-8A15BDAC4F9D}"/>
                </a:ext>
              </a:extLst>
            </p:cNvPr>
            <p:cNvSpPr/>
            <p:nvPr/>
          </p:nvSpPr>
          <p:spPr>
            <a:xfrm>
              <a:off x="4992624" y="3108960"/>
              <a:ext cx="3026664" cy="1847088"/>
            </a:xfrm>
            <a:custGeom>
              <a:avLst/>
              <a:gdLst>
                <a:gd name="connsiteX0" fmla="*/ 0 w 3026664"/>
                <a:gd name="connsiteY0" fmla="*/ 1847088 h 1847088"/>
                <a:gd name="connsiteX1" fmla="*/ 731520 w 3026664"/>
                <a:gd name="connsiteY1" fmla="*/ 1645920 h 1847088"/>
                <a:gd name="connsiteX2" fmla="*/ 1298448 w 3026664"/>
                <a:gd name="connsiteY2" fmla="*/ 1088136 h 1847088"/>
                <a:gd name="connsiteX3" fmla="*/ 2267712 w 3026664"/>
                <a:gd name="connsiteY3" fmla="*/ 411480 h 1847088"/>
                <a:gd name="connsiteX4" fmla="*/ 3026664 w 3026664"/>
                <a:gd name="connsiteY4" fmla="*/ 0 h 1847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26664" h="1847088">
                  <a:moveTo>
                    <a:pt x="0" y="1847088"/>
                  </a:moveTo>
                  <a:lnTo>
                    <a:pt x="731520" y="1645920"/>
                  </a:lnTo>
                  <a:lnTo>
                    <a:pt x="1298448" y="1088136"/>
                  </a:lnTo>
                  <a:lnTo>
                    <a:pt x="2267712" y="411480"/>
                  </a:lnTo>
                  <a:lnTo>
                    <a:pt x="3026664"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66" name="Freeform 65">
              <a:extLst>
                <a:ext uri="{FF2B5EF4-FFF2-40B4-BE49-F238E27FC236}">
                  <a16:creationId xmlns:a16="http://schemas.microsoft.com/office/drawing/2014/main" id="{FE39CA4F-F826-804C-8313-9161EC642BF2}"/>
                </a:ext>
              </a:extLst>
            </p:cNvPr>
            <p:cNvSpPr/>
            <p:nvPr/>
          </p:nvSpPr>
          <p:spPr>
            <a:xfrm>
              <a:off x="5001768" y="3374136"/>
              <a:ext cx="3017520" cy="1655064"/>
            </a:xfrm>
            <a:custGeom>
              <a:avLst/>
              <a:gdLst>
                <a:gd name="connsiteX0" fmla="*/ 0 w 3017520"/>
                <a:gd name="connsiteY0" fmla="*/ 1655064 h 1655064"/>
                <a:gd name="connsiteX1" fmla="*/ 713232 w 3017520"/>
                <a:gd name="connsiteY1" fmla="*/ 1527048 h 1655064"/>
                <a:gd name="connsiteX2" fmla="*/ 1261872 w 3017520"/>
                <a:gd name="connsiteY2" fmla="*/ 996696 h 1655064"/>
                <a:gd name="connsiteX3" fmla="*/ 2185416 w 3017520"/>
                <a:gd name="connsiteY3" fmla="*/ 530352 h 1655064"/>
                <a:gd name="connsiteX4" fmla="*/ 3017520 w 3017520"/>
                <a:gd name="connsiteY4" fmla="*/ 0 h 1655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7520" h="1655064">
                  <a:moveTo>
                    <a:pt x="0" y="1655064"/>
                  </a:moveTo>
                  <a:lnTo>
                    <a:pt x="713232" y="1527048"/>
                  </a:lnTo>
                  <a:lnTo>
                    <a:pt x="1261872" y="996696"/>
                  </a:lnTo>
                  <a:lnTo>
                    <a:pt x="2185416" y="530352"/>
                  </a:lnTo>
                  <a:lnTo>
                    <a:pt x="3017520" y="0"/>
                  </a:lnTo>
                </a:path>
              </a:pathLst>
            </a:custGeom>
            <a:noFill/>
            <a:ln>
              <a:solidFill>
                <a:schemeClr val="bg1">
                  <a:lumMod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FR"/>
            </a:p>
          </p:txBody>
        </p:sp>
        <p:sp>
          <p:nvSpPr>
            <p:cNvPr id="67" name="TextBox 66">
              <a:extLst>
                <a:ext uri="{FF2B5EF4-FFF2-40B4-BE49-F238E27FC236}">
                  <a16:creationId xmlns:a16="http://schemas.microsoft.com/office/drawing/2014/main" id="{546962DF-67EA-BA48-ACAC-D83E1FDB1BFA}"/>
                </a:ext>
              </a:extLst>
            </p:cNvPr>
            <p:cNvSpPr txBox="1"/>
            <p:nvPr/>
          </p:nvSpPr>
          <p:spPr>
            <a:xfrm>
              <a:off x="4254778" y="5093912"/>
              <a:ext cx="4052713" cy="307777"/>
            </a:xfrm>
            <a:prstGeom prst="rect">
              <a:avLst/>
            </a:prstGeom>
            <a:noFill/>
          </p:spPr>
          <p:txBody>
            <a:bodyPr wrap="none" rtlCol="0">
              <a:spAutoFit/>
            </a:bodyPr>
            <a:lstStyle/>
            <a:p>
              <a:r>
                <a:rPr lang="en-FR" sz="1400" dirty="0"/>
                <a:t>0.1                                          1                                          10</a:t>
              </a:r>
            </a:p>
          </p:txBody>
        </p:sp>
        <p:sp>
          <p:nvSpPr>
            <p:cNvPr id="68" name="TextBox 67">
              <a:extLst>
                <a:ext uri="{FF2B5EF4-FFF2-40B4-BE49-F238E27FC236}">
                  <a16:creationId xmlns:a16="http://schemas.microsoft.com/office/drawing/2014/main" id="{DA556C5E-B91A-2F43-99C9-DD07AA894F13}"/>
                </a:ext>
              </a:extLst>
            </p:cNvPr>
            <p:cNvSpPr txBox="1"/>
            <p:nvPr/>
          </p:nvSpPr>
          <p:spPr>
            <a:xfrm>
              <a:off x="6030176" y="5328950"/>
              <a:ext cx="466794" cy="369332"/>
            </a:xfrm>
            <a:prstGeom prst="rect">
              <a:avLst/>
            </a:prstGeom>
            <a:noFill/>
          </p:spPr>
          <p:txBody>
            <a:bodyPr wrap="none" rtlCol="0">
              <a:spAutoFit/>
            </a:bodyPr>
            <a:lstStyle/>
            <a:p>
              <a:r>
                <a:rPr lang="en-FR" dirty="0">
                  <a:latin typeface="Symbol" pitchFamily="2" charset="2"/>
                </a:rPr>
                <a:t>m</a:t>
              </a:r>
              <a:r>
                <a:rPr lang="en-FR" dirty="0"/>
                <a:t>N</a:t>
              </a:r>
            </a:p>
          </p:txBody>
        </p:sp>
        <p:sp>
          <p:nvSpPr>
            <p:cNvPr id="69" name="TextBox 68">
              <a:extLst>
                <a:ext uri="{FF2B5EF4-FFF2-40B4-BE49-F238E27FC236}">
                  <a16:creationId xmlns:a16="http://schemas.microsoft.com/office/drawing/2014/main" id="{349349D0-ABF5-F543-A0F3-5C22352C0E05}"/>
                </a:ext>
              </a:extLst>
            </p:cNvPr>
            <p:cNvSpPr txBox="1"/>
            <p:nvPr/>
          </p:nvSpPr>
          <p:spPr>
            <a:xfrm>
              <a:off x="4254777" y="1498938"/>
              <a:ext cx="5074851" cy="307777"/>
            </a:xfrm>
            <a:prstGeom prst="rect">
              <a:avLst/>
            </a:prstGeom>
            <a:noFill/>
          </p:spPr>
          <p:txBody>
            <a:bodyPr wrap="square" rtlCol="0">
              <a:spAutoFit/>
            </a:bodyPr>
            <a:lstStyle/>
            <a:p>
              <a:r>
                <a:rPr lang="en-FR" sz="1400" dirty="0"/>
                <a:t>10</a:t>
              </a:r>
              <a:r>
                <a:rPr lang="en-FR" sz="1400" baseline="30000" dirty="0"/>
                <a:t>4</a:t>
              </a:r>
              <a:r>
                <a:rPr lang="en-FR" sz="1400" dirty="0"/>
                <a:t>                                       10</a:t>
              </a:r>
              <a:r>
                <a:rPr lang="en-FR" sz="1400" baseline="30000" dirty="0"/>
                <a:t>5</a:t>
              </a:r>
              <a:r>
                <a:rPr lang="en-FR" sz="1400" dirty="0"/>
                <a:t>                                         10</a:t>
              </a:r>
              <a:r>
                <a:rPr lang="en-FR" sz="1400" baseline="30000" dirty="0"/>
                <a:t>6</a:t>
              </a:r>
            </a:p>
          </p:txBody>
        </p:sp>
        <p:sp>
          <p:nvSpPr>
            <p:cNvPr id="70" name="TextBox 69">
              <a:extLst>
                <a:ext uri="{FF2B5EF4-FFF2-40B4-BE49-F238E27FC236}">
                  <a16:creationId xmlns:a16="http://schemas.microsoft.com/office/drawing/2014/main" id="{A1EE1DCA-03EB-BD43-A312-1F477B81FDF9}"/>
                </a:ext>
              </a:extLst>
            </p:cNvPr>
            <p:cNvSpPr txBox="1"/>
            <p:nvPr/>
          </p:nvSpPr>
          <p:spPr>
            <a:xfrm>
              <a:off x="7087065" y="1991222"/>
              <a:ext cx="683200" cy="646331"/>
            </a:xfrm>
            <a:prstGeom prst="rect">
              <a:avLst/>
            </a:prstGeom>
            <a:noFill/>
          </p:spPr>
          <p:txBody>
            <a:bodyPr wrap="none" rtlCol="0">
              <a:spAutoFit/>
            </a:bodyPr>
            <a:lstStyle/>
            <a:p>
              <a:r>
                <a:rPr lang="en-FR" dirty="0"/>
                <a:t>N=50</a:t>
              </a:r>
            </a:p>
            <a:p>
              <a:r>
                <a:rPr lang="en-FR" dirty="0"/>
                <a:t>s=0</a:t>
              </a:r>
            </a:p>
          </p:txBody>
        </p:sp>
        <p:sp>
          <p:nvSpPr>
            <p:cNvPr id="71" name="TextBox 70">
              <a:extLst>
                <a:ext uri="{FF2B5EF4-FFF2-40B4-BE49-F238E27FC236}">
                  <a16:creationId xmlns:a16="http://schemas.microsoft.com/office/drawing/2014/main" id="{A57CA6E2-B9B5-2047-812B-EC4A0C581249}"/>
                </a:ext>
              </a:extLst>
            </p:cNvPr>
            <p:cNvSpPr txBox="1"/>
            <p:nvPr/>
          </p:nvSpPr>
          <p:spPr>
            <a:xfrm>
              <a:off x="6186982" y="4375032"/>
              <a:ext cx="917239" cy="646331"/>
            </a:xfrm>
            <a:prstGeom prst="rect">
              <a:avLst/>
            </a:prstGeom>
            <a:noFill/>
          </p:spPr>
          <p:txBody>
            <a:bodyPr wrap="none" rtlCol="0">
              <a:spAutoFit/>
            </a:bodyPr>
            <a:lstStyle/>
            <a:p>
              <a:r>
                <a:rPr lang="en-FR" dirty="0"/>
                <a:t>N=5000</a:t>
              </a:r>
            </a:p>
            <a:p>
              <a:r>
                <a:rPr lang="en-FR" dirty="0"/>
                <a:t>s=0.1</a:t>
              </a:r>
            </a:p>
          </p:txBody>
        </p:sp>
        <p:sp>
          <p:nvSpPr>
            <p:cNvPr id="72" name="TextBox 71">
              <a:extLst>
                <a:ext uri="{FF2B5EF4-FFF2-40B4-BE49-F238E27FC236}">
                  <a16:creationId xmlns:a16="http://schemas.microsoft.com/office/drawing/2014/main" id="{CAB12A98-2E0A-3343-86D3-50B27A7585E8}"/>
                </a:ext>
              </a:extLst>
            </p:cNvPr>
            <p:cNvSpPr txBox="1"/>
            <p:nvPr/>
          </p:nvSpPr>
          <p:spPr>
            <a:xfrm rot="16200000">
              <a:off x="2226050" y="3424288"/>
              <a:ext cx="2969916" cy="369332"/>
            </a:xfrm>
            <a:prstGeom prst="rect">
              <a:avLst/>
            </a:prstGeom>
            <a:noFill/>
          </p:spPr>
          <p:txBody>
            <a:bodyPr wrap="none" rtlCol="0">
              <a:spAutoFit/>
            </a:bodyPr>
            <a:lstStyle/>
            <a:p>
              <a:r>
                <a:rPr lang="en-FR" dirty="0"/>
                <a:t>Smallest haplotype frequency</a:t>
              </a:r>
            </a:p>
          </p:txBody>
        </p:sp>
        <p:sp>
          <p:nvSpPr>
            <p:cNvPr id="73" name="TextBox 72">
              <a:extLst>
                <a:ext uri="{FF2B5EF4-FFF2-40B4-BE49-F238E27FC236}">
                  <a16:creationId xmlns:a16="http://schemas.microsoft.com/office/drawing/2014/main" id="{CC4087C6-01E6-F141-9165-489690FD2DA4}"/>
                </a:ext>
              </a:extLst>
            </p:cNvPr>
            <p:cNvSpPr txBox="1"/>
            <p:nvPr/>
          </p:nvSpPr>
          <p:spPr>
            <a:xfrm>
              <a:off x="5137097" y="1106327"/>
              <a:ext cx="1997342" cy="369332"/>
            </a:xfrm>
            <a:prstGeom prst="rect">
              <a:avLst/>
            </a:prstGeom>
            <a:noFill/>
          </p:spPr>
          <p:txBody>
            <a:bodyPr wrap="none" rtlCol="0">
              <a:spAutoFit/>
            </a:bodyPr>
            <a:lstStyle/>
            <a:p>
              <a:r>
                <a:rPr lang="en-FR" dirty="0"/>
                <a:t>Population number</a:t>
              </a:r>
            </a:p>
          </p:txBody>
        </p:sp>
        <p:sp>
          <p:nvSpPr>
            <p:cNvPr id="74" name="TextBox 73">
              <a:extLst>
                <a:ext uri="{FF2B5EF4-FFF2-40B4-BE49-F238E27FC236}">
                  <a16:creationId xmlns:a16="http://schemas.microsoft.com/office/drawing/2014/main" id="{82BA8071-0B07-B14D-94B9-473B0FE7E92D}"/>
                </a:ext>
              </a:extLst>
            </p:cNvPr>
            <p:cNvSpPr txBox="1"/>
            <p:nvPr/>
          </p:nvSpPr>
          <p:spPr>
            <a:xfrm>
              <a:off x="4418231" y="3151813"/>
              <a:ext cx="1781257" cy="369332"/>
            </a:xfrm>
            <a:prstGeom prst="rect">
              <a:avLst/>
            </a:prstGeom>
            <a:noFill/>
          </p:spPr>
          <p:txBody>
            <a:bodyPr wrap="none" rtlCol="0">
              <a:spAutoFit/>
            </a:bodyPr>
            <a:lstStyle/>
            <a:p>
              <a:r>
                <a:rPr lang="en-US" dirty="0"/>
                <a:t>Data average</a:t>
              </a:r>
              <a:endParaRPr lang="en-FR" dirty="0"/>
            </a:p>
          </p:txBody>
        </p:sp>
        <p:sp>
          <p:nvSpPr>
            <p:cNvPr id="75" name="TextBox 74">
              <a:extLst>
                <a:ext uri="{FF2B5EF4-FFF2-40B4-BE49-F238E27FC236}">
                  <a16:creationId xmlns:a16="http://schemas.microsoft.com/office/drawing/2014/main" id="{194C31D4-2D21-E64A-8393-132B14333BE8}"/>
                </a:ext>
              </a:extLst>
            </p:cNvPr>
            <p:cNvSpPr txBox="1"/>
            <p:nvPr/>
          </p:nvSpPr>
          <p:spPr>
            <a:xfrm rot="19251834">
              <a:off x="4902315" y="3746689"/>
              <a:ext cx="808811" cy="338554"/>
            </a:xfrm>
            <a:prstGeom prst="rect">
              <a:avLst/>
            </a:prstGeom>
            <a:noFill/>
          </p:spPr>
          <p:txBody>
            <a:bodyPr wrap="none" rtlCol="0">
              <a:spAutoFit/>
            </a:bodyPr>
            <a:lstStyle/>
            <a:p>
              <a:r>
                <a:rPr lang="en-FR" sz="1600" dirty="0"/>
                <a:t>Neutral</a:t>
              </a:r>
            </a:p>
          </p:txBody>
        </p:sp>
        <p:sp>
          <p:nvSpPr>
            <p:cNvPr id="76" name="TextBox 75">
              <a:extLst>
                <a:ext uri="{FF2B5EF4-FFF2-40B4-BE49-F238E27FC236}">
                  <a16:creationId xmlns:a16="http://schemas.microsoft.com/office/drawing/2014/main" id="{E6C84410-CD1C-2648-B832-732D28B32B4E}"/>
                </a:ext>
              </a:extLst>
            </p:cNvPr>
            <p:cNvSpPr txBox="1"/>
            <p:nvPr/>
          </p:nvSpPr>
          <p:spPr>
            <a:xfrm rot="19610029">
              <a:off x="5800981" y="3706677"/>
              <a:ext cx="1369286" cy="338554"/>
            </a:xfrm>
            <a:prstGeom prst="rect">
              <a:avLst/>
            </a:prstGeom>
            <a:noFill/>
          </p:spPr>
          <p:txBody>
            <a:bodyPr wrap="none" rtlCol="0">
              <a:spAutoFit/>
            </a:bodyPr>
            <a:lstStyle/>
            <a:p>
              <a:r>
                <a:rPr lang="en-FR" sz="1600" dirty="0"/>
                <a:t>Selection-drift</a:t>
              </a:r>
            </a:p>
          </p:txBody>
        </p:sp>
        <p:sp>
          <p:nvSpPr>
            <p:cNvPr id="77" name="TextBox 76">
              <a:extLst>
                <a:ext uri="{FF2B5EF4-FFF2-40B4-BE49-F238E27FC236}">
                  <a16:creationId xmlns:a16="http://schemas.microsoft.com/office/drawing/2014/main" id="{85B1BC91-3F24-F441-9889-F3316E7C1188}"/>
                </a:ext>
              </a:extLst>
            </p:cNvPr>
            <p:cNvSpPr txBox="1"/>
            <p:nvPr/>
          </p:nvSpPr>
          <p:spPr>
            <a:xfrm>
              <a:off x="3907641" y="1691728"/>
              <a:ext cx="503728" cy="3508653"/>
            </a:xfrm>
            <a:prstGeom prst="rect">
              <a:avLst/>
            </a:prstGeom>
            <a:noFill/>
          </p:spPr>
          <p:txBody>
            <a:bodyPr wrap="none" rtlCol="0">
              <a:spAutoFit/>
            </a:bodyPr>
            <a:lstStyle/>
            <a:p>
              <a:pPr algn="r">
                <a:spcAft>
                  <a:spcPts val="400"/>
                </a:spcAft>
              </a:pPr>
              <a:r>
                <a:rPr lang="en-FR" sz="1400" dirty="0"/>
                <a:t>0.20</a:t>
              </a:r>
            </a:p>
            <a:p>
              <a:pPr algn="r">
                <a:spcAft>
                  <a:spcPts val="400"/>
                </a:spcAft>
              </a:pPr>
              <a:endParaRPr lang="en-FR" sz="1400" dirty="0"/>
            </a:p>
            <a:p>
              <a:pPr algn="r">
                <a:spcAft>
                  <a:spcPts val="400"/>
                </a:spcAft>
              </a:pPr>
              <a:endParaRPr lang="en-FR" sz="1400" dirty="0"/>
            </a:p>
            <a:p>
              <a:pPr algn="r">
                <a:spcAft>
                  <a:spcPts val="400"/>
                </a:spcAft>
              </a:pPr>
              <a:r>
                <a:rPr lang="en-FR" sz="1400" dirty="0"/>
                <a:t>0.15</a:t>
              </a:r>
            </a:p>
            <a:p>
              <a:pPr algn="r">
                <a:spcAft>
                  <a:spcPts val="400"/>
                </a:spcAft>
              </a:pPr>
              <a:endParaRPr lang="en-FR" sz="1400" dirty="0"/>
            </a:p>
            <a:p>
              <a:pPr algn="r">
                <a:spcAft>
                  <a:spcPts val="400"/>
                </a:spcAft>
              </a:pPr>
              <a:endParaRPr lang="en-FR" sz="1400" dirty="0"/>
            </a:p>
            <a:p>
              <a:pPr algn="r">
                <a:spcAft>
                  <a:spcPts val="400"/>
                </a:spcAft>
              </a:pPr>
              <a:r>
                <a:rPr lang="en-FR" sz="1400" dirty="0"/>
                <a:t>0.10</a:t>
              </a:r>
            </a:p>
            <a:p>
              <a:pPr algn="r">
                <a:spcAft>
                  <a:spcPts val="400"/>
                </a:spcAft>
              </a:pPr>
              <a:endParaRPr lang="en-FR" sz="1400" dirty="0"/>
            </a:p>
            <a:p>
              <a:pPr algn="r">
                <a:spcAft>
                  <a:spcPts val="400"/>
                </a:spcAft>
              </a:pPr>
              <a:endParaRPr lang="en-FR" sz="1400" dirty="0"/>
            </a:p>
            <a:p>
              <a:pPr algn="r">
                <a:spcAft>
                  <a:spcPts val="400"/>
                </a:spcAft>
              </a:pPr>
              <a:r>
                <a:rPr lang="en-FR" sz="1400" dirty="0"/>
                <a:t>0.05</a:t>
              </a:r>
            </a:p>
            <a:p>
              <a:pPr algn="r">
                <a:spcAft>
                  <a:spcPts val="400"/>
                </a:spcAft>
              </a:pPr>
              <a:endParaRPr lang="en-FR" sz="1400" dirty="0"/>
            </a:p>
            <a:p>
              <a:pPr algn="r">
                <a:spcAft>
                  <a:spcPts val="400"/>
                </a:spcAft>
              </a:pPr>
              <a:endParaRPr lang="en-FR" sz="1400" dirty="0"/>
            </a:p>
            <a:p>
              <a:pPr algn="r">
                <a:spcAft>
                  <a:spcPts val="400"/>
                </a:spcAft>
              </a:pPr>
              <a:r>
                <a:rPr lang="en-FR" sz="1400" dirty="0"/>
                <a:t>0</a:t>
              </a:r>
            </a:p>
          </p:txBody>
        </p:sp>
      </p:grpSp>
      <p:sp>
        <p:nvSpPr>
          <p:cNvPr id="13" name="TextBox 12">
            <a:extLst>
              <a:ext uri="{FF2B5EF4-FFF2-40B4-BE49-F238E27FC236}">
                <a16:creationId xmlns:a16="http://schemas.microsoft.com/office/drawing/2014/main" id="{8AF508C8-BEE5-494A-95E6-905E2D9EAAC5}"/>
              </a:ext>
            </a:extLst>
          </p:cNvPr>
          <p:cNvSpPr txBox="1"/>
          <p:nvPr/>
        </p:nvSpPr>
        <p:spPr>
          <a:xfrm>
            <a:off x="1338718" y="3647462"/>
            <a:ext cx="1502334" cy="369332"/>
          </a:xfrm>
          <a:prstGeom prst="rect">
            <a:avLst/>
          </a:prstGeom>
          <a:noFill/>
        </p:spPr>
        <p:txBody>
          <a:bodyPr wrap="none" rtlCol="0">
            <a:spAutoFit/>
          </a:bodyPr>
          <a:lstStyle/>
          <a:p>
            <a:r>
              <a:rPr lang="en-FR" dirty="0"/>
              <a:t>95</a:t>
            </a:r>
            <a:r>
              <a:rPr lang="en-FR"/>
              <a:t>% </a:t>
            </a:r>
            <a:r>
              <a:rPr lang="en-US" dirty="0"/>
              <a:t>interval</a:t>
            </a:r>
            <a:endParaRPr lang="en-FR" dirty="0"/>
          </a:p>
        </p:txBody>
      </p:sp>
      <p:sp>
        <p:nvSpPr>
          <p:cNvPr id="3" name="Rectangle 2">
            <a:extLst>
              <a:ext uri="{FF2B5EF4-FFF2-40B4-BE49-F238E27FC236}">
                <a16:creationId xmlns:a16="http://schemas.microsoft.com/office/drawing/2014/main" id="{8D466158-2692-014B-9559-F4CB4BFCF58F}"/>
              </a:ext>
            </a:extLst>
          </p:cNvPr>
          <p:cNvSpPr/>
          <p:nvPr/>
        </p:nvSpPr>
        <p:spPr>
          <a:xfrm>
            <a:off x="5399903" y="2095906"/>
            <a:ext cx="481913" cy="4591955"/>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RU"/>
          </a:p>
        </p:txBody>
      </p:sp>
    </p:spTree>
    <p:extLst>
      <p:ext uri="{BB962C8B-B14F-4D97-AF65-F5344CB8AC3E}">
        <p14:creationId xmlns:p14="http://schemas.microsoft.com/office/powerpoint/2010/main" val="787174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5B60C-8B4F-4649-AABA-DD943627B25B}"/>
              </a:ext>
            </a:extLst>
          </p:cNvPr>
          <p:cNvSpPr>
            <a:spLocks noGrp="1"/>
          </p:cNvSpPr>
          <p:nvPr>
            <p:ph type="title" idx="4294967295"/>
          </p:nvPr>
        </p:nvSpPr>
        <p:spPr>
          <a:xfrm>
            <a:off x="333632" y="271849"/>
            <a:ext cx="6508750" cy="1143000"/>
          </a:xfrm>
        </p:spPr>
        <p:txBody>
          <a:bodyPr/>
          <a:lstStyle/>
          <a:p>
            <a:r>
              <a:rPr lang="ru-RU" dirty="0"/>
              <a:t>Выводы 1</a:t>
            </a:r>
            <a:endParaRPr lang="en-FR" dirty="0"/>
          </a:p>
        </p:txBody>
      </p:sp>
      <p:sp>
        <p:nvSpPr>
          <p:cNvPr id="3" name="Content Placeholder 2">
            <a:extLst>
              <a:ext uri="{FF2B5EF4-FFF2-40B4-BE49-F238E27FC236}">
                <a16:creationId xmlns:a16="http://schemas.microsoft.com/office/drawing/2014/main" id="{6240CBD3-50B6-3046-9CFE-BE955E56162A}"/>
              </a:ext>
            </a:extLst>
          </p:cNvPr>
          <p:cNvSpPr>
            <a:spLocks noGrp="1"/>
          </p:cNvSpPr>
          <p:nvPr>
            <p:ph idx="4294967295"/>
          </p:nvPr>
        </p:nvSpPr>
        <p:spPr>
          <a:xfrm>
            <a:off x="580768" y="2313802"/>
            <a:ext cx="6508750" cy="3916363"/>
          </a:xfrm>
        </p:spPr>
        <p:txBody>
          <a:bodyPr/>
          <a:lstStyle/>
          <a:p>
            <a:r>
              <a:rPr lang="ru-RU" dirty="0"/>
              <a:t>Эффективный размер популяции обычно меньше численного размера</a:t>
            </a:r>
          </a:p>
          <a:p>
            <a:r>
              <a:rPr lang="ru-RU" dirty="0"/>
              <a:t>Его можно оценить из частоты </a:t>
            </a:r>
            <a:r>
              <a:rPr lang="ru-RU" dirty="0" err="1"/>
              <a:t>гаплотипов</a:t>
            </a:r>
            <a:endParaRPr lang="en-FR" dirty="0"/>
          </a:p>
        </p:txBody>
      </p:sp>
    </p:spTree>
    <p:extLst>
      <p:ext uri="{BB962C8B-B14F-4D97-AF65-F5344CB8AC3E}">
        <p14:creationId xmlns:p14="http://schemas.microsoft.com/office/powerpoint/2010/main" val="3878104944"/>
      </p:ext>
    </p:extLst>
  </p:cSld>
  <p:clrMapOvr>
    <a:masterClrMapping/>
  </p:clrMapOvr>
  <p:transition spd="med" advTm="0">
    <p:pull/>
  </p:transition>
</p:sld>
</file>

<file path=ppt/theme/theme1.xml><?xml version="1.0" encoding="utf-8"?>
<a:theme xmlns:a="http://schemas.openxmlformats.org/drawingml/2006/main" name="Plaza">
  <a:themeElements>
    <a:clrScheme name="Plaza">
      <a:dk1>
        <a:sysClr val="windowText" lastClr="000000"/>
      </a:dk1>
      <a:lt1>
        <a:sysClr val="window" lastClr="FFFFFF"/>
      </a:lt1>
      <a:dk2>
        <a:srgbClr val="333333"/>
      </a:dk2>
      <a:lt2>
        <a:srgbClr val="CCCCCC"/>
      </a:lt2>
      <a:accent1>
        <a:srgbClr val="990000"/>
      </a:accent1>
      <a:accent2>
        <a:srgbClr val="580101"/>
      </a:accent2>
      <a:accent3>
        <a:srgbClr val="E94A00"/>
      </a:accent3>
      <a:accent4>
        <a:srgbClr val="EB8F00"/>
      </a:accent4>
      <a:accent5>
        <a:srgbClr val="A4A4A4"/>
      </a:accent5>
      <a:accent6>
        <a:srgbClr val="666666"/>
      </a:accent6>
      <a:hlink>
        <a:srgbClr val="D01010"/>
      </a:hlink>
      <a:folHlink>
        <a:srgbClr val="E6682E"/>
      </a:folHlink>
    </a:clrScheme>
    <a:fontScheme name="Plaza">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laza">
      <a:fillStyleLst>
        <a:solidFill>
          <a:schemeClr val="phClr"/>
        </a:solidFill>
        <a:gradFill rotWithShape="1">
          <a:gsLst>
            <a:gs pos="0">
              <a:schemeClr val="phClr">
                <a:tint val="100000"/>
                <a:shade val="60000"/>
                <a:satMod val="135000"/>
              </a:schemeClr>
            </a:gs>
            <a:gs pos="100000">
              <a:schemeClr val="phClr">
                <a:tint val="100000"/>
                <a:shade val="100000"/>
                <a:satMod val="135000"/>
              </a:schemeClr>
            </a:gs>
          </a:gsLst>
          <a:lin ang="16200000" scaled="1"/>
        </a:gradFill>
        <a:gradFill rotWithShape="1">
          <a:gsLst>
            <a:gs pos="0">
              <a:schemeClr val="phClr">
                <a:shade val="70000"/>
                <a:satMod val="120000"/>
              </a:schemeClr>
            </a:gs>
            <a:gs pos="35000">
              <a:schemeClr val="phClr">
                <a:shade val="100000"/>
                <a:satMod val="150000"/>
              </a:schemeClr>
            </a:gs>
            <a:gs pos="70000">
              <a:schemeClr val="phClr">
                <a:tint val="100000"/>
                <a:shade val="100000"/>
                <a:satMod val="200000"/>
                <a:greenMod val="100000"/>
              </a:schemeClr>
            </a:gs>
            <a:gs pos="100000">
              <a:schemeClr val="phClr">
                <a:tint val="100000"/>
                <a:shade val="100000"/>
                <a:satMod val="250000"/>
                <a:greenMod val="100000"/>
              </a:schemeClr>
            </a:gs>
          </a:gsLst>
          <a:lin ang="162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innerShdw blurRad="190500" dist="63500" dir="5400000">
              <a:srgbClr val="FFFFFF">
                <a:alpha val="65000"/>
              </a:srgbClr>
            </a:innerShdw>
          </a:effectLst>
          <a:scene3d>
            <a:camera prst="orthographicFront">
              <a:rot lat="0" lon="0" rev="0"/>
            </a:camera>
            <a:lightRig rig="twoPt" dir="r">
              <a:rot lat="0" lon="0" rev="6000000"/>
            </a:lightRig>
          </a:scene3d>
          <a:sp3d prstMaterial="matte">
            <a:bevelT w="0" h="0" prst="relaxedInset"/>
          </a:sp3d>
        </a:effectStyle>
        <a:effectStyle>
          <a:effectLst>
            <a:innerShdw blurRad="50800" dist="25400" dir="13500000">
              <a:srgbClr val="FFFFFF">
                <a:alpha val="75000"/>
              </a:srgbClr>
            </a:innerShdw>
            <a:outerShdw blurRad="88900" dist="38100" dir="6600000" sx="101000" sy="101000" rotWithShape="0">
              <a:srgbClr val="000000">
                <a:alpha val="50000"/>
              </a:srgbClr>
            </a:outerShdw>
          </a:effectLst>
          <a:scene3d>
            <a:camera prst="perspectiveFront" fov="3000000"/>
            <a:lightRig rig="morning" dir="tl">
              <a:rot lat="0" lon="0" rev="1800000"/>
            </a:lightRig>
          </a:scene3d>
          <a:sp3d contourW="38100" prstMaterial="softEdge">
            <a:bevelT w="25400" h="38100"/>
            <a:contourClr>
              <a:schemeClr val="phClr">
                <a:tint val="6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Plaza.thmx</Template>
  <TotalTime>5623</TotalTime>
  <Words>1179</Words>
  <Application>Microsoft Macintosh PowerPoint</Application>
  <PresentationFormat>On-screen Show (4:3)</PresentationFormat>
  <Paragraphs>250</Paragraphs>
  <Slides>32</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Calibri</vt:lpstr>
      <vt:lpstr>Cambria</vt:lpstr>
      <vt:lpstr>Century Gothic</vt:lpstr>
      <vt:lpstr>Symbol</vt:lpstr>
      <vt:lpstr>Wingdings 2</vt:lpstr>
      <vt:lpstr>Plaza</vt:lpstr>
      <vt:lpstr>Экология и эволюция Лекция 6. Размер популяции.  Фиксация аллели.</vt:lpstr>
      <vt:lpstr>План</vt:lpstr>
      <vt:lpstr>Метод оценки размера популяции из наборов ДНК </vt:lpstr>
      <vt:lpstr>Эффективная популяция не совпадает с цензусом</vt:lpstr>
      <vt:lpstr>Модель двух локусов без биологического взаимодействия</vt:lpstr>
      <vt:lpstr>Монте-Карло для двух локусов</vt:lpstr>
      <vt:lpstr>Данные пациентов ВИЧ</vt:lpstr>
      <vt:lpstr>Частота наименее представленного гаплотипа</vt:lpstr>
      <vt:lpstr>Выводы 1</vt:lpstr>
      <vt:lpstr>Вероятность фиксации нейтрального аллеля </vt:lpstr>
      <vt:lpstr>Одна копия аллеля, нет естественного отбора        s = 0 </vt:lpstr>
      <vt:lpstr>Затухание полиморфного состояния</vt:lpstr>
      <vt:lpstr>Вероятность и время фиксации</vt:lpstr>
      <vt:lpstr>Временные шкалы стационарного состояния (s=0)</vt:lpstr>
      <vt:lpstr>Вероятность фиксации выгодного аллеля </vt:lpstr>
      <vt:lpstr>Стохастический порог</vt:lpstr>
      <vt:lpstr>Вывод вероятности фиксации  </vt:lpstr>
      <vt:lpstr>PowerPoint Presentation</vt:lpstr>
      <vt:lpstr>PowerPoint Presentation</vt:lpstr>
      <vt:lpstr>Выводы 2 </vt:lpstr>
      <vt:lpstr>Варианты SARS CoV-2</vt:lpstr>
      <vt:lpstr>Быстро эволюционирующие вирусы</vt:lpstr>
      <vt:lpstr>Адаптация SARS-Cov-2: альфа штамм (B.1.1.7) </vt:lpstr>
      <vt:lpstr>Альфа штамм убивал на 60% больше</vt:lpstr>
      <vt:lpstr>Смена вариантов вызывающих обеспокоенность</vt:lpstr>
      <vt:lpstr>Число репродукции R0</vt:lpstr>
      <vt:lpstr>Родословное древо штаммов (2020 год)</vt:lpstr>
      <vt:lpstr>Альфа на родословном древе (2020-2021)</vt:lpstr>
      <vt:lpstr>Бета: прыжок по числу аллелей (2021)</vt:lpstr>
      <vt:lpstr>Почему мутации появляются целыми наборами?!</vt:lpstr>
      <vt:lpstr>Вакцины работают?</vt:lpstr>
      <vt:lpstr>Спасибо!</vt:lpstr>
    </vt:vector>
  </TitlesOfParts>
  <Company>UCSD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Igor Rouzine</dc:creator>
  <cp:lastModifiedBy>ivan4995@gmail.com</cp:lastModifiedBy>
  <cp:revision>742</cp:revision>
  <dcterms:created xsi:type="dcterms:W3CDTF">2017-09-05T00:08:04Z</dcterms:created>
  <dcterms:modified xsi:type="dcterms:W3CDTF">2024-10-28T11:52:15Z</dcterms:modified>
</cp:coreProperties>
</file>